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0" r:id="rId3"/>
    <p:sldId id="261" r:id="rId4"/>
    <p:sldId id="258" r:id="rId5"/>
    <p:sldId id="259" r:id="rId6"/>
    <p:sldId id="257" r:id="rId7"/>
    <p:sldId id="262" r:id="rId8"/>
    <p:sldId id="290" r:id="rId9"/>
    <p:sldId id="263" r:id="rId10"/>
    <p:sldId id="264" r:id="rId11"/>
    <p:sldId id="300" r:id="rId12"/>
    <p:sldId id="291"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01" r:id="rId36"/>
    <p:sldId id="298" r:id="rId37"/>
    <p:sldId id="299" r:id="rId38"/>
    <p:sldId id="287" r:id="rId39"/>
    <p:sldId id="292" r:id="rId40"/>
    <p:sldId id="293" r:id="rId41"/>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22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270366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264011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408325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408117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67468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322584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215337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264878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296720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60474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966EF-B40A-4103-976B-AAF412C0A01D}" type="datetimeFigureOut">
              <a:rPr lang="ca-ES" smtClean="0"/>
              <a:t>22/06/2016</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B02061F8-019A-453A-8921-6B05E1752CC7}" type="slidenum">
              <a:rPr lang="ca-ES" smtClean="0"/>
              <a:t>‹#›</a:t>
            </a:fld>
            <a:endParaRPr lang="ca-ES"/>
          </a:p>
        </p:txBody>
      </p:sp>
    </p:spTree>
    <p:extLst>
      <p:ext uri="{BB962C8B-B14F-4D97-AF65-F5344CB8AC3E}">
        <p14:creationId xmlns:p14="http://schemas.microsoft.com/office/powerpoint/2010/main" val="69691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966EF-B40A-4103-976B-AAF412C0A01D}" type="datetimeFigureOut">
              <a:rPr lang="ca-ES" smtClean="0"/>
              <a:t>22/06/2016</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061F8-019A-453A-8921-6B05E1752CC7}" type="slidenum">
              <a:rPr lang="ca-ES" smtClean="0"/>
              <a:t>‹#›</a:t>
            </a:fld>
            <a:endParaRPr lang="ca-ES"/>
          </a:p>
        </p:txBody>
      </p:sp>
    </p:spTree>
    <p:extLst>
      <p:ext uri="{BB962C8B-B14F-4D97-AF65-F5344CB8AC3E}">
        <p14:creationId xmlns:p14="http://schemas.microsoft.com/office/powerpoint/2010/main" val="263780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realitatajut.org/uploads/document/file/398/AOD_2012_VERSI__LLARGA.pdf" TargetMode="External"/><Relationship Id="rId2" Type="http://schemas.openxmlformats.org/officeDocument/2006/relationships/hyperlink" Target="http://www.media.cat/anuari/cooperacio-al-desenvolupament-s-a/" TargetMode="External"/><Relationship Id="rId1" Type="http://schemas.openxmlformats.org/officeDocument/2006/relationships/slideLayout" Target="../slideLayouts/slideLayout7.xml"/><Relationship Id="rId4" Type="http://schemas.openxmlformats.org/officeDocument/2006/relationships/hyperlink" Target="http://realitatajut.or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un.org/docuemnts/ga/res/25/ares25.ht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484188"/>
            <a:ext cx="8737600"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79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84434"/>
            <a:ext cx="8917276" cy="6740307"/>
          </a:xfrm>
          <a:prstGeom prst="rect">
            <a:avLst/>
          </a:prstGeom>
        </p:spPr>
        <p:txBody>
          <a:bodyPr wrap="square">
            <a:spAutoFit/>
          </a:bodyPr>
          <a:lstStyle/>
          <a:p>
            <a:r>
              <a:rPr lang="es-ES" sz="1600" b="1" dirty="0" smtClean="0"/>
              <a:t>ELS OBJECTIUS DE DESENVOLUPAMENT DEL MIL·LENI (2000-2015)</a:t>
            </a:r>
          </a:p>
          <a:p>
            <a:endParaRPr lang="es-ES" sz="1600" b="1" dirty="0"/>
          </a:p>
          <a:p>
            <a:r>
              <a:rPr lang="es-ES" sz="1600" b="1" dirty="0" smtClean="0"/>
              <a:t>QUÈ SÓN ELS ODM?</a:t>
            </a:r>
          </a:p>
          <a:p>
            <a:r>
              <a:rPr lang="es-ES" sz="1600" dirty="0" smtClean="0"/>
              <a:t>8 </a:t>
            </a:r>
            <a:r>
              <a:rPr lang="es-ES" sz="1600" dirty="0" err="1" smtClean="0"/>
              <a:t>propòsits</a:t>
            </a:r>
            <a:r>
              <a:rPr lang="es-ES" sz="1600" dirty="0" smtClean="0"/>
              <a:t> de </a:t>
            </a:r>
            <a:r>
              <a:rPr lang="es-ES" sz="1600" dirty="0" err="1" smtClean="0"/>
              <a:t>desenv</a:t>
            </a:r>
            <a:r>
              <a:rPr lang="es-ES" sz="1600" dirty="0" smtClean="0"/>
              <a:t> </a:t>
            </a:r>
            <a:r>
              <a:rPr lang="es-ES" sz="1600" dirty="0" err="1" smtClean="0"/>
              <a:t>humà</a:t>
            </a:r>
            <a:r>
              <a:rPr lang="es-ES" sz="1600" dirty="0" smtClean="0"/>
              <a:t> </a:t>
            </a:r>
            <a:r>
              <a:rPr lang="es-ES" sz="1600" dirty="0" err="1" smtClean="0"/>
              <a:t>fixats</a:t>
            </a:r>
            <a:r>
              <a:rPr lang="es-ES" sz="1600" dirty="0" smtClean="0"/>
              <a:t> per </a:t>
            </a:r>
            <a:r>
              <a:rPr lang="es-ES" sz="1600" dirty="0" err="1" smtClean="0"/>
              <a:t>l’Assemblea</a:t>
            </a:r>
            <a:r>
              <a:rPr lang="es-ES" sz="1600" dirty="0" smtClean="0"/>
              <a:t> General de </a:t>
            </a:r>
            <a:r>
              <a:rPr lang="es-ES" sz="1600" dirty="0" err="1" smtClean="0"/>
              <a:t>l’ONU</a:t>
            </a:r>
            <a:r>
              <a:rPr lang="es-ES" sz="1600" dirty="0" smtClean="0"/>
              <a:t> el 2000 per ser </a:t>
            </a:r>
            <a:r>
              <a:rPr lang="es-ES" sz="1600" dirty="0" err="1" smtClean="0"/>
              <a:t>assolits</a:t>
            </a:r>
            <a:r>
              <a:rPr lang="es-ES" sz="1600" dirty="0" smtClean="0"/>
              <a:t> el 2015</a:t>
            </a:r>
          </a:p>
          <a:p>
            <a:endParaRPr lang="es-ES" sz="1600" dirty="0" smtClean="0"/>
          </a:p>
          <a:p>
            <a:r>
              <a:rPr lang="ca-ES" sz="1600" dirty="0" smtClean="0"/>
              <a:t>Marca </a:t>
            </a:r>
            <a:r>
              <a:rPr lang="ca-ES" sz="1600" dirty="0"/>
              <a:t>mundial útil per als activistes i polítics com a eina de pressió. Els </a:t>
            </a:r>
            <a:r>
              <a:rPr lang="ca-ES" sz="1600" dirty="0" smtClean="0"/>
              <a:t>ODM obvien els </a:t>
            </a:r>
            <a:r>
              <a:rPr lang="ca-ES" sz="1600" dirty="0"/>
              <a:t>problemes de les desigualtats camp-ciutat o entre </a:t>
            </a:r>
            <a:r>
              <a:rPr lang="ca-ES" sz="1600" dirty="0" smtClean="0"/>
              <a:t>continents. Les reduccions </a:t>
            </a:r>
            <a:r>
              <a:rPr lang="ca-ES" sz="1600" dirty="0"/>
              <a:t>de la mortalitat infantil o l’analfabetisme es van produir a zones urbanes on era més fàcil focalitzar els esforços i per tant es van augmentar les desigualtats entre zones urbanes i </a:t>
            </a:r>
            <a:r>
              <a:rPr lang="ca-ES" sz="1600" dirty="0" smtClean="0"/>
              <a:t>rurals. No existia cap mecanisme que obligués el desembors d’AOD</a:t>
            </a:r>
          </a:p>
          <a:p>
            <a:endParaRPr lang="es-ES" sz="1600" b="1" dirty="0"/>
          </a:p>
          <a:p>
            <a:r>
              <a:rPr lang="ca-ES" sz="1600" dirty="0" smtClean="0"/>
              <a:t>La </a:t>
            </a:r>
            <a:r>
              <a:rPr lang="ca-ES" sz="1600" dirty="0"/>
              <a:t>millora global dels indicadors de pobresa o accés als serveis als serveis bàsics ha estat conseqüència de les dinàmiques econòmiques pròpies dels països emergents del Sud, com ara la Xina, l’Índia i el Brasil, i no tant pels fluxos d’AOD en </a:t>
            </a:r>
            <a:r>
              <a:rPr lang="ca-ES" sz="1600" dirty="0" err="1"/>
              <a:t>provinència</a:t>
            </a:r>
            <a:r>
              <a:rPr lang="ca-ES" sz="1600" dirty="0"/>
              <a:t> dels països donants del Comitè d’Ajut al Desenvolupament de l’Organització per a la Cooperació i el Desenvolupament Econòmics (OCDE).</a:t>
            </a:r>
          </a:p>
          <a:p>
            <a:endParaRPr lang="es-ES" sz="1600" b="1" dirty="0"/>
          </a:p>
          <a:p>
            <a:endParaRPr lang="es-ES" sz="1600" b="1" dirty="0" smtClean="0"/>
          </a:p>
          <a:p>
            <a:endParaRPr lang="es-ES" sz="1600" b="1" dirty="0"/>
          </a:p>
          <a:p>
            <a:endParaRPr lang="es-ES" sz="1600" b="1" dirty="0" smtClean="0"/>
          </a:p>
          <a:p>
            <a:endParaRPr lang="es-ES" sz="1600" b="1" dirty="0" smtClean="0"/>
          </a:p>
          <a:p>
            <a:endParaRPr lang="es-ES" sz="1600" b="1" dirty="0" smtClean="0"/>
          </a:p>
          <a:p>
            <a:endParaRPr lang="es-ES" sz="1600" dirty="0" smtClean="0"/>
          </a:p>
          <a:p>
            <a:endParaRPr lang="es-ES" sz="1600" dirty="0" smtClean="0"/>
          </a:p>
          <a:p>
            <a:endParaRPr lang="es-ES" sz="1600" dirty="0"/>
          </a:p>
          <a:p>
            <a:endParaRPr lang="es-ES" sz="1600" dirty="0" smtClean="0"/>
          </a:p>
          <a:p>
            <a:endParaRPr lang="es-ES" sz="1600" dirty="0" smtClean="0"/>
          </a:p>
          <a:p>
            <a:r>
              <a:rPr lang="es-ES" sz="1600" dirty="0" smtClean="0"/>
              <a:t>ODM</a:t>
            </a:r>
            <a:r>
              <a:rPr lang="es-ES" sz="1600" dirty="0"/>
              <a:t>, SÓN INASSOLIBLES? AL RITME ACTUAL SÍ, PERÒ NO SÓN IRREALITZABLES, EX. INTERMÓN A </a:t>
            </a:r>
            <a:r>
              <a:rPr lang="es-ES" sz="1600" dirty="0" smtClean="0"/>
              <a:t>TANZÀNIA</a:t>
            </a:r>
            <a:endParaRPr lang="ca-ES" sz="16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774" y="3690433"/>
            <a:ext cx="468051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59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0462" y="117693"/>
            <a:ext cx="8496944" cy="6740307"/>
          </a:xfrm>
          <a:prstGeom prst="rect">
            <a:avLst/>
          </a:prstGeom>
        </p:spPr>
        <p:txBody>
          <a:bodyPr wrap="square">
            <a:spAutoFit/>
          </a:bodyPr>
          <a:lstStyle/>
          <a:p>
            <a:r>
              <a:rPr lang="es-ES" sz="1600" b="1" dirty="0" smtClean="0"/>
              <a:t>ELS OBJECTIUS DE DESENVOLUPAMENT SOSTENIBLE</a:t>
            </a:r>
          </a:p>
          <a:p>
            <a:endParaRPr lang="es-ES" sz="1600" dirty="0"/>
          </a:p>
          <a:p>
            <a:r>
              <a:rPr lang="ca-ES" sz="1600" dirty="0"/>
              <a:t>El setembre de 2015, arran de la revisió dels Objectius de Desenvolupament del </a:t>
            </a:r>
            <a:r>
              <a:rPr lang="ca-ES" sz="1600" dirty="0" err="1"/>
              <a:t>Mil·leni</a:t>
            </a:r>
            <a:r>
              <a:rPr lang="ca-ES" sz="1600" dirty="0"/>
              <a:t> (ODM), l’Assemblea General de les Nacions Unides ha establert un nou marc de compromís per al conjunt del Sistema Internacional de Cooperació: els </a:t>
            </a:r>
            <a:r>
              <a:rPr lang="ca-ES" sz="1600" b="1" dirty="0"/>
              <a:t>Objectius de Desenvolupament Sostenible (ODS)</a:t>
            </a:r>
            <a:r>
              <a:rPr lang="ca-ES" sz="1600" dirty="0"/>
              <a:t>. </a:t>
            </a:r>
            <a:endParaRPr lang="ca-ES" sz="1600" dirty="0" smtClean="0"/>
          </a:p>
          <a:p>
            <a:endParaRPr lang="es-ES" sz="1600" dirty="0"/>
          </a:p>
          <a:p>
            <a:r>
              <a:rPr lang="ca-ES" sz="1600" dirty="0"/>
              <a:t>Aquesta revisió s’imposa tant per les pròpies característiques del ritme de desenvolupament dels països, com pels </a:t>
            </a:r>
            <a:r>
              <a:rPr lang="ca-ES" sz="1600" b="1" dirty="0"/>
              <a:t>condicionants de la </a:t>
            </a:r>
            <a:r>
              <a:rPr lang="ca-ES" sz="1600" b="1" dirty="0" err="1"/>
              <a:t>governança</a:t>
            </a:r>
            <a:r>
              <a:rPr lang="ca-ES" sz="1600" b="1" dirty="0"/>
              <a:t> mundial</a:t>
            </a:r>
            <a:r>
              <a:rPr lang="ca-ES" sz="1600" dirty="0"/>
              <a:t>. Per una banda, els darrers anys hi hagut </a:t>
            </a:r>
            <a:r>
              <a:rPr lang="ca-ES" sz="1600" b="1" dirty="0"/>
              <a:t>creixement econòmic però el desenvolupament no ha estat inclusiu: els pobres es concentren als països de renda mitjana (60,4%) i als Estats fràgils (18%)</a:t>
            </a:r>
            <a:r>
              <a:rPr lang="ca-ES" sz="1600" dirty="0"/>
              <a:t>. Per una altra, la interdependència i la globalització motiven la necessitar de rellançar l’agenda de desenvolupament en què s’hagi de donar una resposta integral a la </a:t>
            </a:r>
            <a:r>
              <a:rPr lang="ca-ES" sz="1600" b="1" dirty="0"/>
              <a:t>provisió de béns públics globals </a:t>
            </a:r>
            <a:r>
              <a:rPr lang="ca-ES" sz="1600" dirty="0"/>
              <a:t>(provisió de salut internacional, seguretat humana, canvi climàtic o regulació dels sistema financer). La necessitat de béns comuns imposa la coordinació de respostes conjuntes entre països donants i receptors.</a:t>
            </a:r>
          </a:p>
          <a:p>
            <a:endParaRPr lang="ca-ES" sz="1600" dirty="0"/>
          </a:p>
          <a:p>
            <a:r>
              <a:rPr lang="ca-ES" sz="1600" b="1" dirty="0" smtClean="0"/>
              <a:t>Els ODS incorporen </a:t>
            </a:r>
            <a:r>
              <a:rPr lang="ca-ES" sz="1600" b="1" dirty="0"/>
              <a:t>la desigualtat entre països però també a l’interior d’un país, el creixement econòmic inclusiu i sostenible o les pautes de consum, com també les dimensions regionals i </a:t>
            </a:r>
            <a:r>
              <a:rPr lang="ca-ES" sz="1600" b="1" dirty="0" err="1"/>
              <a:t>subregionals</a:t>
            </a:r>
            <a:r>
              <a:rPr lang="ca-ES" sz="1600" b="1" dirty="0"/>
              <a:t> del desenvolupament</a:t>
            </a:r>
            <a:r>
              <a:rPr lang="ca-ES" sz="1600" dirty="0"/>
              <a:t>. A més, mentre els ODM treballaven les fites només als països empobrits, els ODS estableixen que sense assumir la interconnexió del problemes no podem parlar d’agenda de desenvolupament, i per tant cal abordar els ODS des de les polítiques internes de tots els països, inclús els del Nord, i fer èmfasi en una major </a:t>
            </a:r>
            <a:r>
              <a:rPr lang="ca-ES" sz="1600" dirty="0" err="1"/>
              <a:t>corresponsabilització</a:t>
            </a:r>
            <a:r>
              <a:rPr lang="ca-ES" sz="1600" dirty="0"/>
              <a:t> Nord-Sud</a:t>
            </a:r>
            <a:r>
              <a:rPr lang="ca-ES" sz="1600" dirty="0" smtClean="0"/>
              <a:t>.</a:t>
            </a:r>
          </a:p>
          <a:p>
            <a:endParaRPr lang="es-ES" sz="1600" dirty="0" smtClean="0"/>
          </a:p>
          <a:p>
            <a:r>
              <a:rPr lang="ca-ES" sz="1600" b="1" dirty="0" smtClean="0"/>
              <a:t>Els </a:t>
            </a:r>
            <a:r>
              <a:rPr lang="ca-ES" sz="1600" b="1" dirty="0"/>
              <a:t>17 ODS i les 169 fites són universals i indivisibles, es basen en la protecció de tots drets humans, la </a:t>
            </a:r>
            <a:r>
              <a:rPr lang="ca-ES" sz="1600" b="1" dirty="0" err="1"/>
              <a:t>governança</a:t>
            </a:r>
            <a:r>
              <a:rPr lang="ca-ES" sz="1600" b="1" dirty="0"/>
              <a:t> i la participació democràtica. </a:t>
            </a:r>
            <a:r>
              <a:rPr lang="ca-ES" sz="1600" dirty="0"/>
              <a:t>També contemplen la contribució de les persones </a:t>
            </a:r>
            <a:r>
              <a:rPr lang="ca-ES" sz="1600" dirty="0" err="1"/>
              <a:t>migrants</a:t>
            </a:r>
            <a:r>
              <a:rPr lang="ca-ES" sz="1600" dirty="0"/>
              <a:t> al creixement inclusiu i al desenvolupament sostenible, i reconeixen el paper de la diversitat cultural en el desenvolupament sostenible, fugint de la visió homogènia que els ODM tenien de  </a:t>
            </a:r>
            <a:r>
              <a:rPr lang="ca-ES" sz="1600" dirty="0" err="1" smtClean="0"/>
              <a:t>l’indivIdu</a:t>
            </a:r>
            <a:r>
              <a:rPr lang="ca-ES" sz="1600" dirty="0"/>
              <a:t>.</a:t>
            </a:r>
            <a:endParaRPr lang="es-ES" dirty="0" smtClean="0"/>
          </a:p>
        </p:txBody>
      </p:sp>
    </p:spTree>
    <p:extLst>
      <p:ext uri="{BB962C8B-B14F-4D97-AF65-F5344CB8AC3E}">
        <p14:creationId xmlns:p14="http://schemas.microsoft.com/office/powerpoint/2010/main" val="94719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5788" y="332656"/>
            <a:ext cx="8856984" cy="5355312"/>
          </a:xfrm>
          <a:prstGeom prst="rect">
            <a:avLst/>
          </a:prstGeom>
        </p:spPr>
        <p:txBody>
          <a:bodyPr wrap="square">
            <a:spAutoFit/>
          </a:bodyPr>
          <a:lstStyle/>
          <a:p>
            <a:r>
              <a:rPr lang="es-ES" b="1" dirty="0" smtClean="0"/>
              <a:t>QUALITAT DE L’AOD:</a:t>
            </a:r>
          </a:p>
          <a:p>
            <a:endParaRPr lang="es-ES" b="1" dirty="0" smtClean="0"/>
          </a:p>
          <a:p>
            <a:r>
              <a:rPr lang="es-ES" dirty="0" smtClean="0"/>
              <a:t>TENDÈNCIA A LA DISMINUCIÓ : ESFORÇ RELATIU 0,28% DEL PIB DONANTS (2007) AL 1960 ERA EL 0,5% DEL PNB MUNDIAL</a:t>
            </a:r>
          </a:p>
          <a:p>
            <a:endParaRPr lang="ca-ES" dirty="0" smtClean="0"/>
          </a:p>
          <a:p>
            <a:r>
              <a:rPr lang="ca-ES" dirty="0" smtClean="0"/>
              <a:t>ES COMPUTA COM AOD: ALLEUGERIMENT DEL DEUTE / MECANISMES DE DESENVOLUPAMENT NET (MDL) / DESPESA DE SEGURETAT ALS PAÏSOS DEL SUD, LLUITA CONTRA EL TERRORISME I LA IMMIGRACIÓ IL·LEGAL</a:t>
            </a:r>
          </a:p>
          <a:p>
            <a:endParaRPr lang="ca-ES" dirty="0" smtClean="0"/>
          </a:p>
          <a:p>
            <a:r>
              <a:rPr lang="ca-ES" dirty="0" smtClean="0"/>
              <a:t>AJUT REEMBORSABLE (CRÈDITS FAD)</a:t>
            </a:r>
          </a:p>
          <a:p>
            <a:endParaRPr lang="es-ES" dirty="0" smtClean="0"/>
          </a:p>
          <a:p>
            <a:r>
              <a:rPr lang="pt-BR" b="1" dirty="0" smtClean="0"/>
              <a:t>INTERESSOS GEOPOLÍTICS I ESTRATÈGICS (</a:t>
            </a:r>
            <a:r>
              <a:rPr lang="pt-BR" b="1" dirty="0" err="1" smtClean="0"/>
              <a:t>Iraq</a:t>
            </a:r>
            <a:r>
              <a:rPr lang="pt-BR" b="1" dirty="0" smtClean="0"/>
              <a:t>, </a:t>
            </a:r>
            <a:r>
              <a:rPr lang="pt-BR" b="1" dirty="0" err="1" smtClean="0"/>
              <a:t>Afganistan</a:t>
            </a:r>
            <a:r>
              <a:rPr lang="pt-BR" b="1" dirty="0" smtClean="0"/>
              <a:t>)</a:t>
            </a:r>
          </a:p>
          <a:p>
            <a:endParaRPr lang="pt-BR" b="1" dirty="0"/>
          </a:p>
          <a:p>
            <a:endParaRPr lang="pt-BR" b="1" dirty="0" smtClean="0"/>
          </a:p>
          <a:p>
            <a:endParaRPr lang="pt-BR" b="1" dirty="0"/>
          </a:p>
          <a:p>
            <a:endParaRPr lang="pt-BR" b="1" dirty="0" smtClean="0"/>
          </a:p>
          <a:p>
            <a:endParaRPr lang="pt-BR" b="1" dirty="0"/>
          </a:p>
          <a:p>
            <a:endParaRPr lang="pt-BR" b="1" dirty="0" smtClean="0"/>
          </a:p>
          <a:p>
            <a:endParaRPr lang="pt-BR"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902718"/>
            <a:ext cx="3384376" cy="240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6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872" y="524287"/>
            <a:ext cx="8424936" cy="5909310"/>
          </a:xfrm>
          <a:prstGeom prst="rect">
            <a:avLst/>
          </a:prstGeom>
        </p:spPr>
        <p:txBody>
          <a:bodyPr wrap="square">
            <a:spAutoFit/>
          </a:bodyPr>
          <a:lstStyle/>
          <a:p>
            <a:endParaRPr lang="pt-BR" dirty="0" smtClean="0"/>
          </a:p>
          <a:p>
            <a:r>
              <a:rPr lang="ca-ES" dirty="0" smtClean="0"/>
              <a:t>L’Ajut dels donants europeu inclou cancel·lació deute extern, </a:t>
            </a:r>
            <a:r>
              <a:rPr lang="ca-ES" b="1" dirty="0" smtClean="0"/>
              <a:t>costos </a:t>
            </a:r>
            <a:r>
              <a:rPr lang="ca-ES" b="1" dirty="0" err="1" smtClean="0"/>
              <a:t>manuntenció</a:t>
            </a:r>
            <a:r>
              <a:rPr lang="ca-ES" b="1" dirty="0" smtClean="0"/>
              <a:t> estudiant països del sud a Europa i costos gestió de refugiats a Europa</a:t>
            </a:r>
            <a:r>
              <a:rPr lang="ca-ES" dirty="0" smtClean="0"/>
              <a:t>, si es descomptem aquests costos l'ajut passa del 0,44% al 0,38% </a:t>
            </a:r>
          </a:p>
          <a:p>
            <a:endParaRPr lang="ca-ES" dirty="0" smtClean="0"/>
          </a:p>
          <a:p>
            <a:endParaRPr lang="ca-ES" dirty="0"/>
          </a:p>
          <a:p>
            <a:endParaRPr lang="ca-ES" dirty="0" smtClean="0"/>
          </a:p>
          <a:p>
            <a:endParaRPr lang="es-ES" dirty="0" smtClean="0"/>
          </a:p>
          <a:p>
            <a:endParaRPr lang="ca-ES" dirty="0"/>
          </a:p>
          <a:p>
            <a:endParaRPr lang="ca-ES" dirty="0" smtClean="0"/>
          </a:p>
          <a:p>
            <a:endParaRPr lang="ca-ES" dirty="0" smtClean="0"/>
          </a:p>
          <a:p>
            <a:endParaRPr lang="ca-ES" dirty="0" smtClean="0"/>
          </a:p>
          <a:p>
            <a:endParaRPr lang="ca-ES" dirty="0"/>
          </a:p>
          <a:p>
            <a:r>
              <a:rPr lang="ca-ES" b="1" dirty="0" smtClean="0"/>
              <a:t>SUBEXECUCIÓ </a:t>
            </a:r>
            <a:r>
              <a:rPr lang="ca-ES" dirty="0" smtClean="0"/>
              <a:t>(NOMÉS 70% DE L’AJUT COMPROMÉS ÉS REALMENT DESEMBORSAT)</a:t>
            </a:r>
          </a:p>
          <a:p>
            <a:endParaRPr lang="ca-ES" dirty="0" smtClean="0"/>
          </a:p>
          <a:p>
            <a:r>
              <a:rPr lang="es-ES" dirty="0" smtClean="0"/>
              <a:t>DELARACIÓ DE PARÍS (2005): 50 COMPROMISOS I METES PER AL 2010 PER ASSOLIR UN CANVI EN LA QUALITAT DE L’AOD / FORO D’ACCRA (2008): AVALUACIÓ DELS PRINCIPIS ACORDATS A DECLARACIÓ DE PARÍS</a:t>
            </a:r>
          </a:p>
          <a:p>
            <a:endParaRPr lang="ca-ES" dirty="0" smtClean="0"/>
          </a:p>
          <a:p>
            <a:r>
              <a:rPr lang="ca-ES" dirty="0" smtClean="0"/>
              <a:t>Taxa Robin </a:t>
            </a:r>
            <a:r>
              <a:rPr lang="ca-ES" dirty="0" err="1" smtClean="0"/>
              <a:t>Hood</a:t>
            </a:r>
            <a:r>
              <a:rPr lang="ca-ES" dirty="0" smtClean="0"/>
              <a:t> 0,005% sobre transaccions financeres internacionals podria recaptar 400.000 Milions USD, calen 453.643Milions USD per finançar ODM, paradisos fiscals </a:t>
            </a:r>
            <a:endParaRPr lang="ca-E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72816"/>
            <a:ext cx="311557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8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8676456" cy="6463308"/>
          </a:xfrm>
          <a:prstGeom prst="rect">
            <a:avLst/>
          </a:prstGeom>
        </p:spPr>
        <p:txBody>
          <a:bodyPr wrap="square">
            <a:spAutoFit/>
          </a:bodyPr>
          <a:lstStyle/>
          <a:p>
            <a:r>
              <a:rPr lang="pt-BR" dirty="0"/>
              <a:t>	</a:t>
            </a:r>
            <a:endParaRPr lang="pt-BR" dirty="0" smtClean="0"/>
          </a:p>
          <a:p>
            <a:r>
              <a:rPr lang="pt-BR" b="1" dirty="0" smtClean="0"/>
              <a:t>ELS ORIGENS DEL SISTEMA DE COOPERACIÓ ESPANYOL</a:t>
            </a:r>
            <a:endParaRPr lang="pt-BR" b="1" dirty="0"/>
          </a:p>
          <a:p>
            <a:endParaRPr lang="pt-BR" dirty="0"/>
          </a:p>
          <a:p>
            <a:r>
              <a:rPr lang="pt-BR" dirty="0" smtClean="0"/>
              <a:t>1955 </a:t>
            </a:r>
            <a:r>
              <a:rPr lang="pt-BR" dirty="0"/>
              <a:t>	</a:t>
            </a:r>
            <a:r>
              <a:rPr lang="pt-BR" dirty="0" err="1"/>
              <a:t>Acords</a:t>
            </a:r>
            <a:r>
              <a:rPr lang="pt-BR" dirty="0"/>
              <a:t> Franco-</a:t>
            </a:r>
            <a:r>
              <a:rPr lang="pt-BR" dirty="0" err="1"/>
              <a:t>Eisenhower</a:t>
            </a:r>
            <a:r>
              <a:rPr lang="pt-BR" dirty="0"/>
              <a:t> (</a:t>
            </a:r>
            <a:r>
              <a:rPr lang="pt-BR" dirty="0" err="1"/>
              <a:t>ajut</a:t>
            </a:r>
            <a:r>
              <a:rPr lang="pt-BR" dirty="0"/>
              <a:t> </a:t>
            </a:r>
            <a:r>
              <a:rPr lang="pt-BR" dirty="0" err="1"/>
              <a:t>dels</a:t>
            </a:r>
            <a:r>
              <a:rPr lang="pt-BR" dirty="0"/>
              <a:t> EEUU, bases de </a:t>
            </a:r>
            <a:r>
              <a:rPr lang="pt-BR" dirty="0" err="1"/>
              <a:t>l’OTAN</a:t>
            </a:r>
            <a:r>
              <a:rPr lang="pt-BR" dirty="0"/>
              <a:t>)</a:t>
            </a:r>
          </a:p>
          <a:p>
            <a:r>
              <a:rPr lang="ca-ES" dirty="0"/>
              <a:t> </a:t>
            </a:r>
          </a:p>
          <a:p>
            <a:r>
              <a:rPr lang="ca-ES" dirty="0" smtClean="0"/>
              <a:t>1964</a:t>
            </a:r>
            <a:r>
              <a:rPr lang="ca-ES" dirty="0"/>
              <a:t>	L’Església té paper protagonista en la cooperació al desenvolupament: la Llei d’Associacions </a:t>
            </a:r>
            <a:r>
              <a:rPr lang="ca-ES" dirty="0" smtClean="0"/>
              <a:t>(</a:t>
            </a:r>
            <a:r>
              <a:rPr lang="ca-ES" dirty="0"/>
              <a:t>1964) reconeixia el dret d’associació per a finalitats no contràries als </a:t>
            </a:r>
            <a:r>
              <a:rPr lang="ca-ES" dirty="0" err="1"/>
              <a:t>Principios</a:t>
            </a:r>
            <a:r>
              <a:rPr lang="ca-ES" dirty="0"/>
              <a:t> </a:t>
            </a:r>
            <a:r>
              <a:rPr lang="ca-ES" dirty="0" err="1"/>
              <a:t>Fundamentales</a:t>
            </a:r>
            <a:r>
              <a:rPr lang="ca-ES" dirty="0"/>
              <a:t> </a:t>
            </a:r>
            <a:r>
              <a:rPr lang="ca-ES" dirty="0" smtClean="0"/>
              <a:t>del </a:t>
            </a:r>
            <a:r>
              <a:rPr lang="ca-ES" dirty="0" err="1"/>
              <a:t>Movimiento</a:t>
            </a:r>
            <a:r>
              <a:rPr lang="ca-ES" dirty="0"/>
              <a:t>. Per constituir-se les associacions han de comptar amb l’aprovació del </a:t>
            </a:r>
            <a:r>
              <a:rPr lang="ca-ES" dirty="0" err="1"/>
              <a:t>Ministerio</a:t>
            </a:r>
            <a:r>
              <a:rPr lang="ca-ES" dirty="0"/>
              <a:t> </a:t>
            </a:r>
            <a:r>
              <a:rPr lang="ca-ES" dirty="0" smtClean="0"/>
              <a:t>de </a:t>
            </a:r>
            <a:r>
              <a:rPr lang="ca-ES" dirty="0" err="1"/>
              <a:t>Gobernación</a:t>
            </a:r>
            <a:r>
              <a:rPr lang="ca-ES" dirty="0"/>
              <a:t> excepte aquelles associacions que desenvolupessin finalitats d’apostolat </a:t>
            </a:r>
            <a:r>
              <a:rPr lang="ca-ES" dirty="0" smtClean="0"/>
              <a:t>religiós</a:t>
            </a:r>
            <a:r>
              <a:rPr lang="ca-ES" dirty="0"/>
              <a:t>. D’aquí rau la importància de poder associar-se a l’empara de l’església catòlica </a:t>
            </a:r>
            <a:r>
              <a:rPr lang="ca-ES" dirty="0" smtClean="0"/>
              <a:t>(</a:t>
            </a:r>
            <a:r>
              <a:rPr lang="ca-ES" dirty="0"/>
              <a:t>jesuïtes, escolapis, teresianes, etc.) i el biaix original </a:t>
            </a:r>
            <a:r>
              <a:rPr lang="ca-ES" dirty="0" err="1" smtClean="0"/>
              <a:t>assistencialista</a:t>
            </a:r>
            <a:endParaRPr lang="ca-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ca-ES" dirty="0"/>
          </a:p>
          <a:p>
            <a:r>
              <a:rPr lang="ca-ES" dirty="0"/>
              <a:t> </a:t>
            </a:r>
            <a:endParaRPr lang="ca-ES" dirty="0" smtClean="0"/>
          </a:p>
          <a:p>
            <a:r>
              <a:rPr lang="ca-ES" dirty="0" smtClean="0"/>
              <a:t>1976	Creació dels FEAD antecedent del FAD (Fons d’Ajut al Desenvolupament) per promoure exportacions i recolzar internacionalment les empreses espanyoles.</a:t>
            </a:r>
            <a:endParaRPr lang="ca-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61048"/>
            <a:ext cx="311467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41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332656"/>
            <a:ext cx="8280920" cy="6463308"/>
          </a:xfrm>
          <a:prstGeom prst="rect">
            <a:avLst/>
          </a:prstGeom>
        </p:spPr>
        <p:txBody>
          <a:bodyPr wrap="square">
            <a:spAutoFit/>
          </a:bodyPr>
          <a:lstStyle/>
          <a:p>
            <a:r>
              <a:rPr lang="ca-ES" dirty="0"/>
              <a:t> </a:t>
            </a:r>
          </a:p>
          <a:p>
            <a:r>
              <a:rPr lang="ca-ES" dirty="0" smtClean="0"/>
              <a:t>Fins 1979   El Banc Mundial considera Espanya com País en Vies de Desenvolupament (PVD) i és per tant 	receptora d’ajut extern</a:t>
            </a:r>
          </a:p>
          <a:p>
            <a:endParaRPr lang="ca-ES" dirty="0"/>
          </a:p>
          <a:p>
            <a:r>
              <a:rPr lang="ca-ES" dirty="0" smtClean="0"/>
              <a:t>1981</a:t>
            </a:r>
            <a:r>
              <a:rPr lang="ca-ES" dirty="0"/>
              <a:t>	Informe de Justícia i Pau lliurat als diputats dels diferents partits polítics sobre l’Ajut Oficial al </a:t>
            </a:r>
            <a:r>
              <a:rPr lang="ca-ES" dirty="0" smtClean="0"/>
              <a:t>Desenvolupament </a:t>
            </a:r>
            <a:r>
              <a:rPr lang="ca-ES" dirty="0"/>
              <a:t>–AOD- espanyol i els compromisos de Nacions Unides per assolir el 0,7% del </a:t>
            </a:r>
            <a:r>
              <a:rPr lang="ca-ES" dirty="0" smtClean="0"/>
              <a:t>PIB </a:t>
            </a:r>
            <a:endParaRPr lang="ca-ES" dirty="0"/>
          </a:p>
          <a:p>
            <a:r>
              <a:rPr lang="ca-ES" dirty="0"/>
              <a:t> </a:t>
            </a:r>
          </a:p>
          <a:p>
            <a:r>
              <a:rPr lang="ca-ES" dirty="0" smtClean="0"/>
              <a:t>1982 </a:t>
            </a:r>
            <a:r>
              <a:rPr lang="ca-ES" dirty="0"/>
              <a:t>	15 d’octubre, Joan Gomis (president de Justícia i Pau – Espanya) es reuneix a Madrid amb </a:t>
            </a:r>
            <a:r>
              <a:rPr lang="ca-ES" dirty="0" smtClean="0"/>
              <a:t>diferents </a:t>
            </a:r>
            <a:r>
              <a:rPr lang="ca-ES" dirty="0"/>
              <a:t>partits polítics que tindrien representació al govern per demanar-los que signin un 	document comprometent-se a destinar el 0,7% del PIB a ajut per al desenvolupament </a:t>
            </a:r>
          </a:p>
          <a:p>
            <a:r>
              <a:rPr lang="ca-ES" dirty="0"/>
              <a:t>		</a:t>
            </a:r>
          </a:p>
          <a:p>
            <a:r>
              <a:rPr lang="es-ES" dirty="0" err="1" smtClean="0"/>
              <a:t>Espanya</a:t>
            </a:r>
            <a:r>
              <a:rPr lang="es-ES" dirty="0" smtClean="0"/>
              <a:t> </a:t>
            </a:r>
            <a:r>
              <a:rPr lang="es-ES" dirty="0"/>
              <a:t>es considerada un País </a:t>
            </a:r>
            <a:r>
              <a:rPr lang="es-ES" dirty="0" err="1"/>
              <a:t>Desenvolupat</a:t>
            </a:r>
            <a:r>
              <a:rPr lang="es-ES" dirty="0"/>
              <a:t> (PD) </a:t>
            </a:r>
            <a:endParaRPr lang="es-ES" dirty="0" smtClean="0"/>
          </a:p>
          <a:p>
            <a:r>
              <a:rPr lang="es-ES" dirty="0" err="1" smtClean="0"/>
              <a:t>coincidint</a:t>
            </a:r>
            <a:r>
              <a:rPr lang="es-ES" dirty="0" smtClean="0"/>
              <a:t> </a:t>
            </a:r>
            <a:r>
              <a:rPr lang="es-ES" dirty="0" err="1"/>
              <a:t>amb</a:t>
            </a:r>
            <a:r>
              <a:rPr lang="es-ES" dirty="0"/>
              <a:t> la </a:t>
            </a:r>
            <a:r>
              <a:rPr lang="es-ES" dirty="0" err="1"/>
              <a:t>victòria</a:t>
            </a:r>
            <a:r>
              <a:rPr lang="es-ES" dirty="0"/>
              <a:t> del PSOE. </a:t>
            </a:r>
          </a:p>
          <a:p>
            <a:endParaRPr lang="ca-ES" dirty="0" smtClean="0"/>
          </a:p>
          <a:p>
            <a:endParaRPr lang="ca-ES" dirty="0"/>
          </a:p>
          <a:p>
            <a:endParaRPr lang="es-ES" dirty="0"/>
          </a:p>
          <a:p>
            <a:endParaRPr lang="ca-ES" dirty="0" smtClean="0"/>
          </a:p>
          <a:p>
            <a:r>
              <a:rPr lang="ca-ES" dirty="0" smtClean="0"/>
              <a:t>Finalitza </a:t>
            </a:r>
            <a:r>
              <a:rPr lang="ca-ES" dirty="0"/>
              <a:t>la incorporació espanyola als organismes internacionals d’ajut al desenvolupament 	(OCDE, FAO, UNESCO, etc.). Primer agermanament de municipi català amb municipi nicaragüenc (</a:t>
            </a:r>
            <a:r>
              <a:rPr lang="ca-ES" dirty="0" err="1"/>
              <a:t>St</a:t>
            </a:r>
            <a:r>
              <a:rPr lang="ca-ES" dirty="0"/>
              <a:t> Feliu de Llobregat – </a:t>
            </a:r>
            <a:r>
              <a:rPr lang="ca-ES" dirty="0" err="1"/>
              <a:t>Estelí</a:t>
            </a:r>
            <a:r>
              <a:rPr lang="ca-ES" dirty="0"/>
              <a:t>), 19 agermanaments formalitzats amb Nicaragua als anys 1980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564310"/>
            <a:ext cx="23241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4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620688"/>
            <a:ext cx="8352928" cy="6463308"/>
          </a:xfrm>
          <a:prstGeom prst="rect">
            <a:avLst/>
          </a:prstGeom>
        </p:spPr>
        <p:txBody>
          <a:bodyPr wrap="square">
            <a:spAutoFit/>
          </a:bodyPr>
          <a:lstStyle/>
          <a:p>
            <a:r>
              <a:rPr lang="es-ES" dirty="0" smtClean="0"/>
              <a:t>1985</a:t>
            </a:r>
            <a:r>
              <a:rPr lang="es-ES" dirty="0"/>
              <a:t>	</a:t>
            </a:r>
            <a:r>
              <a:rPr lang="es-ES" dirty="0" err="1"/>
              <a:t>Creació</a:t>
            </a:r>
            <a:r>
              <a:rPr lang="es-ES" dirty="0"/>
              <a:t> de la Secretaria de Estado para la Cooperación Internacional y para 	Iberoamérica (SECIPI) </a:t>
            </a:r>
            <a:r>
              <a:rPr lang="es-ES" dirty="0" err="1"/>
              <a:t>depenent</a:t>
            </a:r>
            <a:r>
              <a:rPr lang="es-ES" dirty="0"/>
              <a:t> del MAE, </a:t>
            </a:r>
            <a:r>
              <a:rPr lang="es-ES" dirty="0" err="1"/>
              <a:t>actualment</a:t>
            </a:r>
            <a:r>
              <a:rPr lang="es-ES" dirty="0"/>
              <a:t> SECI (Secretaria de Estado para la Cooperación Internacional), </a:t>
            </a:r>
            <a:r>
              <a:rPr lang="es-ES" dirty="0" err="1"/>
              <a:t>màxim</a:t>
            </a:r>
            <a:r>
              <a:rPr lang="es-ES" dirty="0"/>
              <a:t> </a:t>
            </a:r>
            <a:r>
              <a:rPr lang="es-ES" dirty="0" err="1"/>
              <a:t>òrgan</a:t>
            </a:r>
            <a:r>
              <a:rPr lang="es-ES" dirty="0"/>
              <a:t> </a:t>
            </a:r>
            <a:r>
              <a:rPr lang="es-ES" dirty="0" err="1"/>
              <a:t>polític</a:t>
            </a:r>
            <a:r>
              <a:rPr lang="es-ES" dirty="0"/>
              <a:t> </a:t>
            </a:r>
            <a:r>
              <a:rPr lang="es-ES" dirty="0" err="1"/>
              <a:t>especialitzat</a:t>
            </a:r>
            <a:r>
              <a:rPr lang="es-ES" dirty="0"/>
              <a:t> en </a:t>
            </a:r>
            <a:r>
              <a:rPr lang="es-ES" dirty="0" err="1"/>
              <a:t>cooperació</a:t>
            </a:r>
            <a:r>
              <a:rPr lang="es-ES" dirty="0"/>
              <a:t> al </a:t>
            </a:r>
            <a:r>
              <a:rPr lang="es-ES" dirty="0" err="1"/>
              <a:t>desenvolupament</a:t>
            </a:r>
            <a:r>
              <a:rPr lang="es-ES" dirty="0"/>
              <a:t> que gestiona </a:t>
            </a:r>
            <a:r>
              <a:rPr lang="es-ES" dirty="0" err="1"/>
              <a:t>l’AOD</a:t>
            </a:r>
            <a:r>
              <a:rPr lang="es-ES" dirty="0"/>
              <a:t> no reembolsable (bilateral i </a:t>
            </a:r>
            <a:r>
              <a:rPr lang="es-ES" dirty="0" smtClean="0"/>
              <a:t>multilateral</a:t>
            </a:r>
            <a:r>
              <a:rPr lang="es-ES" dirty="0"/>
              <a:t>). </a:t>
            </a:r>
            <a:r>
              <a:rPr lang="es-ES" dirty="0" err="1"/>
              <a:t>Campanya</a:t>
            </a:r>
            <a:r>
              <a:rPr lang="es-ES" dirty="0"/>
              <a:t> contra la </a:t>
            </a:r>
            <a:r>
              <a:rPr lang="es-ES" dirty="0" err="1"/>
              <a:t>fam</a:t>
            </a:r>
            <a:r>
              <a:rPr lang="es-ES" dirty="0"/>
              <a:t> a </a:t>
            </a:r>
            <a:r>
              <a:rPr lang="es-ES" dirty="0" err="1"/>
              <a:t>Etiòpia</a:t>
            </a:r>
            <a:r>
              <a:rPr lang="es-ES" dirty="0"/>
              <a:t>. </a:t>
            </a:r>
            <a:endParaRPr lang="es-ES" dirty="0" smtClean="0"/>
          </a:p>
          <a:p>
            <a:endParaRPr lang="es-ES" dirty="0"/>
          </a:p>
          <a:p>
            <a:r>
              <a:rPr lang="ca-ES" dirty="0" smtClean="0"/>
              <a:t>A Catalunya, </a:t>
            </a:r>
            <a:r>
              <a:rPr lang="ca-ES" dirty="0"/>
              <a:t>la Generalitat paga el transport dels materials recollits i representa la </a:t>
            </a:r>
            <a:r>
              <a:rPr lang="ca-ES" dirty="0" smtClean="0"/>
              <a:t>primera </a:t>
            </a:r>
            <a:r>
              <a:rPr lang="ca-ES" dirty="0"/>
              <a:t>partida dedicada a cooperació. </a:t>
            </a:r>
            <a:endParaRPr lang="ca-ES" dirty="0" smtClean="0"/>
          </a:p>
          <a:p>
            <a:endParaRPr lang="es-ES" dirty="0"/>
          </a:p>
          <a:p>
            <a:r>
              <a:rPr lang="es-ES" dirty="0" smtClean="0"/>
              <a:t>1986</a:t>
            </a:r>
            <a:r>
              <a:rPr lang="es-ES" dirty="0"/>
              <a:t>	</a:t>
            </a:r>
            <a:r>
              <a:rPr lang="es-ES" dirty="0" err="1"/>
              <a:t>Ingrés</a:t>
            </a:r>
            <a:r>
              <a:rPr lang="es-ES" dirty="0"/>
              <a:t> a la </a:t>
            </a:r>
            <a:r>
              <a:rPr lang="es-ES" dirty="0" err="1"/>
              <a:t>Comunitat</a:t>
            </a:r>
            <a:r>
              <a:rPr lang="es-ES" dirty="0"/>
              <a:t> </a:t>
            </a:r>
            <a:r>
              <a:rPr lang="es-ES" dirty="0" err="1"/>
              <a:t>Econòmica</a:t>
            </a:r>
            <a:r>
              <a:rPr lang="es-ES" dirty="0"/>
              <a:t> Europea (CEE). </a:t>
            </a:r>
            <a:r>
              <a:rPr lang="es-ES" dirty="0" err="1"/>
              <a:t>Creació</a:t>
            </a:r>
            <a:r>
              <a:rPr lang="es-ES" dirty="0"/>
              <a:t> de la </a:t>
            </a:r>
            <a:r>
              <a:rPr lang="es-ES" dirty="0" err="1"/>
              <a:t>Comissió</a:t>
            </a:r>
            <a:r>
              <a:rPr lang="es-ES" dirty="0"/>
              <a:t> </a:t>
            </a:r>
            <a:r>
              <a:rPr lang="es-ES" dirty="0" smtClean="0"/>
              <a:t>Interministerial </a:t>
            </a:r>
            <a:r>
              <a:rPr lang="es-ES" dirty="0"/>
              <a:t>de </a:t>
            </a:r>
            <a:r>
              <a:rPr lang="es-ES" dirty="0" err="1"/>
              <a:t>Cooperació</a:t>
            </a:r>
            <a:r>
              <a:rPr lang="es-ES" dirty="0"/>
              <a:t> Internacional (CICI) </a:t>
            </a:r>
            <a:r>
              <a:rPr lang="es-ES" dirty="0" err="1"/>
              <a:t>amb</a:t>
            </a:r>
            <a:r>
              <a:rPr lang="es-ES" dirty="0"/>
              <a:t> la </a:t>
            </a:r>
            <a:r>
              <a:rPr lang="es-ES" dirty="0" err="1"/>
              <a:t>funció</a:t>
            </a:r>
            <a:r>
              <a:rPr lang="es-ES" dirty="0"/>
              <a:t> de coordinar 	</a:t>
            </a:r>
            <a:r>
              <a:rPr lang="es-ES" dirty="0" err="1"/>
              <a:t>l’activitat</a:t>
            </a:r>
            <a:r>
              <a:rPr lang="es-ES" dirty="0"/>
              <a:t> de </a:t>
            </a:r>
            <a:r>
              <a:rPr lang="es-ES" dirty="0" err="1"/>
              <a:t>tots</a:t>
            </a:r>
            <a:r>
              <a:rPr lang="es-ES" dirty="0"/>
              <a:t> </a:t>
            </a:r>
            <a:r>
              <a:rPr lang="es-ES" dirty="0" err="1"/>
              <a:t>els</a:t>
            </a:r>
            <a:r>
              <a:rPr lang="es-ES" dirty="0"/>
              <a:t> </a:t>
            </a:r>
            <a:r>
              <a:rPr lang="es-ES" dirty="0" err="1"/>
              <a:t>ministeris</a:t>
            </a:r>
            <a:r>
              <a:rPr lang="es-ES" dirty="0"/>
              <a:t> </a:t>
            </a:r>
            <a:r>
              <a:rPr lang="es-ES" dirty="0" err="1"/>
              <a:t>amb</a:t>
            </a:r>
            <a:r>
              <a:rPr lang="es-ES" dirty="0"/>
              <a:t> </a:t>
            </a:r>
            <a:r>
              <a:rPr lang="es-ES" dirty="0" err="1"/>
              <a:t>competències</a:t>
            </a:r>
            <a:r>
              <a:rPr lang="es-ES" dirty="0"/>
              <a:t> en </a:t>
            </a:r>
            <a:r>
              <a:rPr lang="es-ES" dirty="0" err="1"/>
              <a:t>cooperació</a:t>
            </a:r>
            <a:r>
              <a:rPr lang="es-ES" dirty="0"/>
              <a:t> i responsable de </a:t>
            </a:r>
            <a:r>
              <a:rPr lang="es-ES" dirty="0" err="1" smtClean="0"/>
              <a:t>l’elaboració</a:t>
            </a:r>
            <a:r>
              <a:rPr lang="es-ES" dirty="0" smtClean="0"/>
              <a:t> </a:t>
            </a:r>
            <a:r>
              <a:rPr lang="es-ES" dirty="0" err="1"/>
              <a:t>dels</a:t>
            </a:r>
            <a:r>
              <a:rPr lang="es-ES" dirty="0"/>
              <a:t> PACI (Pla Anual de </a:t>
            </a:r>
            <a:r>
              <a:rPr lang="es-ES" dirty="0" err="1"/>
              <a:t>Cooperació</a:t>
            </a:r>
            <a:r>
              <a:rPr lang="es-ES" dirty="0"/>
              <a:t> Internacional). </a:t>
            </a:r>
          </a:p>
          <a:p>
            <a:endParaRPr lang="es-ES" dirty="0" smtClean="0"/>
          </a:p>
          <a:p>
            <a:endParaRPr lang="es-ES" dirty="0"/>
          </a:p>
          <a:p>
            <a:endParaRPr lang="es-ES" dirty="0" smtClean="0"/>
          </a:p>
          <a:p>
            <a:endParaRPr lang="es-ES" dirty="0"/>
          </a:p>
          <a:p>
            <a:endParaRPr lang="es-ES" dirty="0" smtClean="0"/>
          </a:p>
          <a:p>
            <a:endParaRPr lang="es-ES" dirty="0"/>
          </a:p>
          <a:p>
            <a:endParaRPr lang="ca-ES" dirty="0" smtClean="0"/>
          </a:p>
          <a:p>
            <a:r>
              <a:rPr lang="ca-ES" dirty="0" smtClean="0"/>
              <a:t>Moltes </a:t>
            </a:r>
            <a:r>
              <a:rPr lang="ca-ES" dirty="0"/>
              <a:t>ONGD grans comencen a accedir a fons comunitaris, iniciant un </a:t>
            </a:r>
            <a:r>
              <a:rPr lang="ca-ES" dirty="0" err="1"/>
              <a:t>periode</a:t>
            </a:r>
            <a:r>
              <a:rPr lang="ca-ES" dirty="0"/>
              <a:t> </a:t>
            </a:r>
            <a:r>
              <a:rPr lang="ca-ES" dirty="0" smtClean="0"/>
              <a:t>d’expansió </a:t>
            </a:r>
            <a:r>
              <a:rPr lang="ca-ES" dirty="0"/>
              <a:t>amplificat a partir de 1994 i que ha durat fins la crisi econòmica actual.</a:t>
            </a:r>
          </a:p>
          <a:p>
            <a:endParaRPr lang="ca-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003" y="407707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09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9343" y="188640"/>
            <a:ext cx="8820472" cy="9510296"/>
          </a:xfrm>
          <a:prstGeom prst="rect">
            <a:avLst/>
          </a:prstGeom>
        </p:spPr>
        <p:txBody>
          <a:bodyPr wrap="square">
            <a:spAutoFit/>
          </a:bodyPr>
          <a:lstStyle/>
          <a:p>
            <a:r>
              <a:rPr lang="es-ES" dirty="0" smtClean="0"/>
              <a:t>1987 </a:t>
            </a:r>
            <a:r>
              <a:rPr lang="es-ES" dirty="0"/>
              <a:t>	</a:t>
            </a:r>
            <a:r>
              <a:rPr lang="es-ES" dirty="0" err="1"/>
              <a:t>Aprovació</a:t>
            </a:r>
            <a:r>
              <a:rPr lang="es-ES" dirty="0"/>
              <a:t> de les ‘</a:t>
            </a:r>
            <a:r>
              <a:rPr lang="es-ES" dirty="0" err="1"/>
              <a:t>Línies</a:t>
            </a:r>
            <a:r>
              <a:rPr lang="es-ES" dirty="0"/>
              <a:t> </a:t>
            </a:r>
            <a:r>
              <a:rPr lang="es-ES" dirty="0" err="1"/>
              <a:t>directrius</a:t>
            </a:r>
            <a:r>
              <a:rPr lang="es-ES" dirty="0"/>
              <a:t> de la política </a:t>
            </a:r>
            <a:r>
              <a:rPr lang="es-ES" dirty="0" err="1"/>
              <a:t>espanyola</a:t>
            </a:r>
            <a:r>
              <a:rPr lang="es-ES" dirty="0"/>
              <a:t> de </a:t>
            </a:r>
            <a:r>
              <a:rPr lang="es-ES" dirty="0" err="1"/>
              <a:t>cooperació</a:t>
            </a:r>
            <a:r>
              <a:rPr lang="es-ES" dirty="0"/>
              <a:t> al </a:t>
            </a:r>
            <a:r>
              <a:rPr lang="es-ES" dirty="0" err="1" smtClean="0"/>
              <a:t>desenvolupament</a:t>
            </a:r>
            <a:r>
              <a:rPr lang="es-ES" dirty="0" smtClean="0"/>
              <a:t>’</a:t>
            </a:r>
          </a:p>
          <a:p>
            <a:endParaRPr lang="ca-ES" dirty="0"/>
          </a:p>
          <a:p>
            <a:pPr marL="342900" indent="-342900">
              <a:buAutoNum type="arabicPlain" startAt="1988"/>
            </a:pPr>
            <a:r>
              <a:rPr lang="ca-ES" dirty="0" smtClean="0"/>
              <a:t>          Creació </a:t>
            </a:r>
            <a:r>
              <a:rPr lang="ca-ES" dirty="0"/>
              <a:t>de l’Agència Espanyola de Cooperació Internacional (AECI), depenent de </a:t>
            </a:r>
            <a:r>
              <a:rPr lang="ca-ES" dirty="0" smtClean="0"/>
              <a:t>la SECIPI</a:t>
            </a:r>
            <a:r>
              <a:rPr lang="ca-ES" dirty="0"/>
              <a:t>, com a institució executora de la política d’ajut bilateral no </a:t>
            </a:r>
            <a:r>
              <a:rPr lang="ca-ES" dirty="0" smtClean="0"/>
              <a:t>reemborsable i </a:t>
            </a:r>
            <a:r>
              <a:rPr lang="ca-ES" dirty="0"/>
              <a:t>responsable de la definició i gestió dels programes i projectes de </a:t>
            </a:r>
            <a:r>
              <a:rPr lang="ca-ES" dirty="0" smtClean="0"/>
              <a:t>desenvolupament</a:t>
            </a:r>
            <a:r>
              <a:rPr lang="ca-ES" dirty="0"/>
              <a:t>. L’AECI compta amb una estructura perifèrica (OTC, Centres Culturals, Centres de Formació de la Cooperació Tècnica</a:t>
            </a:r>
            <a:r>
              <a:rPr lang="ca-ES" dirty="0" smtClean="0"/>
              <a:t>)</a:t>
            </a:r>
          </a:p>
          <a:p>
            <a:pPr marL="342900" indent="-342900">
              <a:buAutoNum type="arabicPlain" startAt="1988"/>
            </a:pPr>
            <a:endParaRPr lang="es-ES" dirty="0"/>
          </a:p>
          <a:p>
            <a:pPr marL="342900" indent="-342900">
              <a:buAutoNum type="arabicPlain" startAt="1988"/>
            </a:pPr>
            <a:endParaRPr lang="es-ES" dirty="0" smtClean="0"/>
          </a:p>
          <a:p>
            <a:pPr marL="342900" indent="-342900">
              <a:buAutoNum type="arabicPlain" startAt="1988"/>
            </a:pPr>
            <a:endParaRPr lang="es-ES" dirty="0"/>
          </a:p>
          <a:p>
            <a:pPr marL="342900" indent="-342900">
              <a:buAutoNum type="arabicPlain" startAt="1988"/>
            </a:pPr>
            <a:endParaRPr lang="es-ES" dirty="0" smtClean="0"/>
          </a:p>
          <a:p>
            <a:pPr marL="342900" indent="-342900">
              <a:buAutoNum type="arabicPlain" startAt="1988"/>
            </a:pPr>
            <a:endParaRPr lang="es-ES" dirty="0"/>
          </a:p>
          <a:p>
            <a:pPr marL="342900" indent="-342900">
              <a:buAutoNum type="arabicPlain" startAt="1988"/>
            </a:pPr>
            <a:endParaRPr lang="ca-ES" dirty="0" smtClean="0"/>
          </a:p>
          <a:p>
            <a:pPr marL="342900" indent="-342900">
              <a:buAutoNum type="arabicPlain" startAt="1988"/>
            </a:pPr>
            <a:endParaRPr lang="es-ES" dirty="0"/>
          </a:p>
          <a:p>
            <a:r>
              <a:rPr lang="es-ES" dirty="0" smtClean="0"/>
              <a:t>1989    </a:t>
            </a:r>
            <a:r>
              <a:rPr lang="es-ES" dirty="0" err="1"/>
              <a:t>Creació</a:t>
            </a:r>
            <a:r>
              <a:rPr lang="es-ES" dirty="0"/>
              <a:t> de </a:t>
            </a:r>
            <a:r>
              <a:rPr lang="es-ES" dirty="0" err="1"/>
              <a:t>l’OPE</a:t>
            </a:r>
            <a:r>
              <a:rPr lang="es-ES" dirty="0"/>
              <a:t> (Oficina de </a:t>
            </a:r>
            <a:r>
              <a:rPr lang="es-ES" dirty="0" err="1"/>
              <a:t>Planificació</a:t>
            </a:r>
            <a:r>
              <a:rPr lang="es-ES" dirty="0"/>
              <a:t> i </a:t>
            </a:r>
            <a:r>
              <a:rPr lang="es-ES" dirty="0" err="1"/>
              <a:t>Avaluació</a:t>
            </a:r>
            <a:r>
              <a:rPr lang="es-ES" dirty="0"/>
              <a:t>) que </a:t>
            </a:r>
            <a:r>
              <a:rPr lang="es-ES" dirty="0" err="1"/>
              <a:t>proveeix</a:t>
            </a:r>
            <a:r>
              <a:rPr lang="es-ES" dirty="0"/>
              <a:t> </a:t>
            </a:r>
            <a:r>
              <a:rPr lang="es-ES" dirty="0" err="1"/>
              <a:t>assistència</a:t>
            </a:r>
            <a:r>
              <a:rPr lang="es-ES" dirty="0"/>
              <a:t> </a:t>
            </a:r>
            <a:r>
              <a:rPr lang="es-ES" dirty="0" err="1"/>
              <a:t>tècnica</a:t>
            </a:r>
            <a:r>
              <a:rPr lang="es-ES" dirty="0"/>
              <a:t> a la </a:t>
            </a:r>
            <a:r>
              <a:rPr lang="es-ES" dirty="0" smtClean="0"/>
              <a:t>SECIPI </a:t>
            </a:r>
            <a:r>
              <a:rPr lang="es-ES" dirty="0"/>
              <a:t>en </a:t>
            </a:r>
            <a:r>
              <a:rPr lang="es-ES" dirty="0" err="1"/>
              <a:t>programació</a:t>
            </a:r>
            <a:r>
              <a:rPr lang="es-ES" dirty="0"/>
              <a:t>, </a:t>
            </a:r>
            <a:r>
              <a:rPr lang="es-ES" dirty="0" err="1"/>
              <a:t>seguiment</a:t>
            </a:r>
            <a:r>
              <a:rPr lang="es-ES" dirty="0"/>
              <a:t> i </a:t>
            </a:r>
            <a:r>
              <a:rPr lang="es-ES" dirty="0" err="1"/>
              <a:t>avaluació</a:t>
            </a:r>
            <a:r>
              <a:rPr lang="es-ES" dirty="0"/>
              <a:t> de </a:t>
            </a:r>
            <a:r>
              <a:rPr lang="es-ES" dirty="0" err="1"/>
              <a:t>l’ajut</a:t>
            </a:r>
            <a:endParaRPr lang="es-ES" dirty="0"/>
          </a:p>
          <a:p>
            <a:endParaRPr lang="ca-ES" dirty="0"/>
          </a:p>
          <a:p>
            <a:r>
              <a:rPr lang="ca-ES" dirty="0" smtClean="0"/>
              <a:t>Fundació </a:t>
            </a:r>
            <a:r>
              <a:rPr lang="ca-ES" dirty="0"/>
              <a:t>de la FCONGD</a:t>
            </a:r>
          </a:p>
          <a:p>
            <a:r>
              <a:rPr lang="ca-ES" dirty="0"/>
              <a:t> </a:t>
            </a:r>
            <a:endParaRPr lang="ca-ES" dirty="0" smtClean="0"/>
          </a:p>
          <a:p>
            <a:endParaRPr lang="ca-ES" dirty="0"/>
          </a:p>
          <a:p>
            <a:r>
              <a:rPr lang="ca-ES" dirty="0" smtClean="0"/>
              <a:t>1991</a:t>
            </a:r>
            <a:r>
              <a:rPr lang="ca-ES" dirty="0"/>
              <a:t>	Adhesió al Comitè d’Ajut de Desenvolupament (CAD) de l’OCDE (Organització per la 	Cooperació i el Desenvolupament Econòmic)</a:t>
            </a:r>
          </a:p>
          <a:p>
            <a:r>
              <a:rPr lang="ca-ES" dirty="0"/>
              <a:t> </a:t>
            </a:r>
          </a:p>
          <a:p>
            <a:pPr marL="342900" indent="-342900">
              <a:buAutoNum type="arabicPlain" startAt="1988"/>
            </a:pPr>
            <a:endParaRPr lang="ca-ES" dirty="0" smtClean="0"/>
          </a:p>
          <a:p>
            <a:pPr marL="342900" indent="-342900">
              <a:buAutoNum type="arabicPlain" startAt="1988"/>
            </a:pPr>
            <a:endParaRPr lang="es-ES" dirty="0"/>
          </a:p>
          <a:p>
            <a:pPr marL="342900" indent="-342900">
              <a:buAutoNum type="arabicPlain" startAt="1988"/>
            </a:pPr>
            <a:endParaRPr lang="es-ES" dirty="0" smtClean="0"/>
          </a:p>
          <a:p>
            <a:pPr marL="342900" indent="-342900">
              <a:buAutoNum type="arabicPlain" startAt="1988"/>
            </a:pPr>
            <a:endParaRPr lang="es-ES" dirty="0"/>
          </a:p>
          <a:p>
            <a:pPr marL="342900" indent="-342900">
              <a:buAutoNum type="arabicPlain" startAt="1988"/>
            </a:pPr>
            <a:endParaRPr lang="es-ES" dirty="0" smtClean="0"/>
          </a:p>
          <a:p>
            <a:pPr marL="342900" indent="-342900">
              <a:buAutoNum type="arabicPlain" startAt="1988"/>
            </a:pPr>
            <a:endParaRPr lang="es-ES" dirty="0"/>
          </a:p>
          <a:p>
            <a:pPr marL="342900" indent="-342900">
              <a:buAutoNum type="arabicPlain" startAt="1988"/>
            </a:pPr>
            <a:endParaRPr lang="es-ES" dirty="0" smtClean="0"/>
          </a:p>
          <a:p>
            <a:pPr marL="342900" indent="-342900">
              <a:buAutoNum type="arabicPlain" startAt="1988"/>
            </a:pPr>
            <a:endParaRPr lang="es-ES" dirty="0"/>
          </a:p>
          <a:p>
            <a:pPr marL="342900" indent="-342900">
              <a:buAutoNum type="arabicPlain" startAt="1988"/>
            </a:pPr>
            <a:endParaRPr lang="es-ES" dirty="0" smtClean="0"/>
          </a:p>
          <a:p>
            <a:pPr marL="342900" indent="-342900">
              <a:buAutoNum type="arabicPlain" startAt="1988"/>
            </a:pPr>
            <a:endParaRPr lang="ca-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943788"/>
            <a:ext cx="381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74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7920880" cy="7725192"/>
          </a:xfrm>
          <a:prstGeom prst="rect">
            <a:avLst/>
          </a:prstGeom>
        </p:spPr>
        <p:txBody>
          <a:bodyPr wrap="square">
            <a:spAutoFit/>
          </a:bodyPr>
          <a:lstStyle/>
          <a:p>
            <a:endParaRPr lang="ca-ES" sz="1600" dirty="0"/>
          </a:p>
          <a:p>
            <a:r>
              <a:rPr lang="pt-BR" sz="1600" dirty="0" smtClean="0"/>
              <a:t>1992</a:t>
            </a:r>
            <a:r>
              <a:rPr lang="pt-BR" sz="1600" dirty="0"/>
              <a:t>	Informe sobre </a:t>
            </a:r>
            <a:r>
              <a:rPr lang="pt-BR" sz="1600" dirty="0" err="1"/>
              <a:t>els</a:t>
            </a:r>
            <a:r>
              <a:rPr lang="pt-BR" sz="1600" dirty="0"/>
              <a:t> </a:t>
            </a:r>
            <a:r>
              <a:rPr lang="pt-BR" sz="1600" dirty="0" err="1"/>
              <a:t>objectius</a:t>
            </a:r>
            <a:r>
              <a:rPr lang="pt-BR" sz="1600" dirty="0"/>
              <a:t> i </a:t>
            </a:r>
            <a:r>
              <a:rPr lang="pt-BR" sz="1600" dirty="0" err="1"/>
              <a:t>línies</a:t>
            </a:r>
            <a:r>
              <a:rPr lang="pt-BR" sz="1600" dirty="0"/>
              <a:t> </a:t>
            </a:r>
            <a:r>
              <a:rPr lang="pt-BR" sz="1600" dirty="0" err="1"/>
              <a:t>generals</a:t>
            </a:r>
            <a:r>
              <a:rPr lang="pt-BR" sz="1600" dirty="0"/>
              <a:t> de </a:t>
            </a:r>
            <a:r>
              <a:rPr lang="pt-BR" sz="1600" dirty="0" err="1"/>
              <a:t>la</a:t>
            </a:r>
            <a:r>
              <a:rPr lang="pt-BR" sz="1600" dirty="0"/>
              <a:t> política </a:t>
            </a:r>
            <a:r>
              <a:rPr lang="pt-BR" sz="1600" dirty="0" err="1"/>
              <a:t>espanyola</a:t>
            </a:r>
            <a:r>
              <a:rPr lang="pt-BR" sz="1600" dirty="0"/>
              <a:t> de </a:t>
            </a:r>
            <a:r>
              <a:rPr lang="pt-BR" sz="1600" dirty="0" err="1"/>
              <a:t>cooperació</a:t>
            </a:r>
            <a:r>
              <a:rPr lang="pt-BR" sz="1600" dirty="0"/>
              <a:t> i </a:t>
            </a:r>
            <a:r>
              <a:rPr lang="pt-BR" sz="1600" dirty="0" err="1"/>
              <a:t>ajut</a:t>
            </a:r>
            <a:r>
              <a:rPr lang="pt-BR" sz="1600" dirty="0"/>
              <a:t> </a:t>
            </a:r>
            <a:r>
              <a:rPr lang="pt-BR" sz="1600" dirty="0" err="1" smtClean="0"/>
              <a:t>internacionals</a:t>
            </a:r>
            <a:r>
              <a:rPr lang="pt-BR" sz="1600" dirty="0"/>
              <a:t>. </a:t>
            </a:r>
            <a:r>
              <a:rPr lang="pt-BR" sz="1600" dirty="0" err="1"/>
              <a:t>Conferència</a:t>
            </a:r>
            <a:r>
              <a:rPr lang="pt-BR" sz="1600" dirty="0"/>
              <a:t> de </a:t>
            </a:r>
            <a:r>
              <a:rPr lang="pt-BR" sz="1600" dirty="0" err="1"/>
              <a:t>la</a:t>
            </a:r>
            <a:r>
              <a:rPr lang="pt-BR" sz="1600" dirty="0"/>
              <a:t> Terra a Rio de Janeiro. </a:t>
            </a:r>
          </a:p>
          <a:p>
            <a:endParaRPr lang="ca-ES" sz="1600" dirty="0" smtClean="0"/>
          </a:p>
          <a:p>
            <a:r>
              <a:rPr lang="ca-ES" sz="1600" dirty="0" smtClean="0"/>
              <a:t>(</a:t>
            </a:r>
            <a:r>
              <a:rPr lang="ca-ES" sz="1600" dirty="0"/>
              <a:t>26 de febrer) Amb ocasió de les eleccions autonòmiques, la FCONGD reuneix a tots els </a:t>
            </a:r>
            <a:r>
              <a:rPr lang="ca-ES" sz="1600" dirty="0" smtClean="0"/>
              <a:t>partits </a:t>
            </a:r>
            <a:r>
              <a:rPr lang="ca-ES" sz="1600" dirty="0"/>
              <a:t>polítics per què signin un document comprometent-se a assolir el 0,7% abans del </a:t>
            </a:r>
            <a:r>
              <a:rPr lang="ca-ES" sz="1600" dirty="0" smtClean="0"/>
              <a:t>1996</a:t>
            </a:r>
            <a:r>
              <a:rPr lang="ca-ES" sz="1600" dirty="0"/>
              <a:t>. Campanya Ajudem Somàlia de la FCONGD. </a:t>
            </a:r>
          </a:p>
          <a:p>
            <a:r>
              <a:rPr lang="ca-ES" sz="1600" dirty="0"/>
              <a:t> </a:t>
            </a:r>
          </a:p>
          <a:p>
            <a:r>
              <a:rPr lang="ca-ES" sz="1600" dirty="0" smtClean="0"/>
              <a:t>1993 </a:t>
            </a:r>
            <a:r>
              <a:rPr lang="ca-ES" sz="1600" dirty="0"/>
              <a:t>	Conferència Mundial sobre Drets Humans de Viena</a:t>
            </a:r>
          </a:p>
          <a:p>
            <a:r>
              <a:rPr lang="ca-ES" sz="1600" dirty="0"/>
              <a:t> </a:t>
            </a:r>
          </a:p>
          <a:p>
            <a:pPr marL="342900" indent="-342900">
              <a:buAutoNum type="arabicPlain" startAt="1994"/>
            </a:pPr>
            <a:r>
              <a:rPr lang="ca-ES" sz="1600" dirty="0" smtClean="0"/>
              <a:t>           Mobilitzacions </a:t>
            </a:r>
            <a:r>
              <a:rPr lang="ca-ES" sz="1600" dirty="0"/>
              <a:t>populars per aconseguir el 0,7% dels pressupostos de les administracions 	després dels desastres humanitaris als Grans Llacs i Ex Iugoslàvia. Acampades pel 0,7% a </a:t>
            </a:r>
            <a:r>
              <a:rPr lang="ca-ES" sz="1600" dirty="0" smtClean="0"/>
              <a:t>la </a:t>
            </a:r>
            <a:r>
              <a:rPr lang="ca-ES" sz="1600" dirty="0"/>
              <a:t>Diagonal de Barcelona.  </a:t>
            </a:r>
            <a:endParaRPr lang="ca-ES" sz="1600" dirty="0" smtClean="0"/>
          </a:p>
          <a:p>
            <a:r>
              <a:rPr lang="ca-ES" sz="1600" dirty="0" smtClean="0"/>
              <a:t>Primeres </a:t>
            </a:r>
            <a:r>
              <a:rPr lang="ca-ES" sz="1600" dirty="0"/>
              <a:t>plataformes locals de solidaritat a Catalunya </a:t>
            </a:r>
            <a:endParaRPr lang="ca-ES" sz="1600" dirty="0" smtClean="0"/>
          </a:p>
          <a:p>
            <a:r>
              <a:rPr lang="ca-ES" sz="1600" dirty="0" smtClean="0"/>
              <a:t>(</a:t>
            </a:r>
            <a:r>
              <a:rPr lang="ca-ES" sz="1600" dirty="0"/>
              <a:t>Igualada </a:t>
            </a:r>
            <a:r>
              <a:rPr lang="ca-ES" sz="1600" dirty="0" smtClean="0"/>
              <a:t>Solidària</a:t>
            </a:r>
            <a:r>
              <a:rPr lang="ca-ES" sz="1600" dirty="0"/>
              <a:t>, Rubí Solidari</a:t>
            </a:r>
            <a:r>
              <a:rPr lang="ca-ES" sz="1600" dirty="0" smtClean="0"/>
              <a:t>) </a:t>
            </a:r>
          </a:p>
          <a:p>
            <a:pPr marL="342900" indent="-342900">
              <a:buAutoNum type="arabicPlain" startAt="1994"/>
            </a:pPr>
            <a:endParaRPr lang="es-ES" sz="1600" dirty="0"/>
          </a:p>
          <a:p>
            <a:pPr marL="342900" indent="-342900">
              <a:buAutoNum type="arabicPlain" startAt="1994"/>
            </a:pPr>
            <a:endParaRPr lang="es-ES" sz="1600" dirty="0" smtClean="0"/>
          </a:p>
          <a:p>
            <a:endParaRPr lang="es-ES" sz="1600" dirty="0"/>
          </a:p>
          <a:p>
            <a:pPr marL="342900" indent="-342900">
              <a:buAutoNum type="arabicPlain" startAt="1994"/>
            </a:pPr>
            <a:endParaRPr lang="ca-ES" sz="1600" dirty="0"/>
          </a:p>
          <a:p>
            <a:r>
              <a:rPr lang="ca-ES" sz="1600" dirty="0"/>
              <a:t> </a:t>
            </a:r>
          </a:p>
          <a:p>
            <a:pPr marL="342900" indent="-342900">
              <a:buAutoNum type="arabicPlain" startAt="1995"/>
            </a:pPr>
            <a:r>
              <a:rPr lang="ca-ES" sz="1600" dirty="0" smtClean="0"/>
              <a:t>          Creació </a:t>
            </a:r>
            <a:r>
              <a:rPr lang="ca-ES" sz="1600" dirty="0"/>
              <a:t>del Consell de Cooperació per al Desenvolupament del govern estatal: </a:t>
            </a:r>
            <a:r>
              <a:rPr lang="ca-ES" sz="1600" dirty="0" smtClean="0"/>
              <a:t>instància consultiva </a:t>
            </a:r>
            <a:r>
              <a:rPr lang="ca-ES" sz="1600" dirty="0"/>
              <a:t>formada per l’administració, ONGD, empreses, moviments socials i experts. </a:t>
            </a:r>
            <a:r>
              <a:rPr lang="ca-ES" sz="1600" dirty="0" smtClean="0"/>
              <a:t>Conferència </a:t>
            </a:r>
            <a:r>
              <a:rPr lang="ca-ES" sz="1600" dirty="0"/>
              <a:t>Mundial sobre la Dona a Beijing. Cimera Mundial de les NNUU sobre el </a:t>
            </a:r>
            <a:r>
              <a:rPr lang="ca-ES" sz="1600" dirty="0" smtClean="0"/>
              <a:t>desenvolupament </a:t>
            </a:r>
            <a:r>
              <a:rPr lang="ca-ES" sz="1600" dirty="0"/>
              <a:t>social a </a:t>
            </a:r>
            <a:r>
              <a:rPr lang="ca-ES" sz="1600" dirty="0" err="1"/>
              <a:t>Copenhague</a:t>
            </a:r>
            <a:r>
              <a:rPr lang="ca-ES" sz="1600" dirty="0"/>
              <a:t>. Creació dels primers consells </a:t>
            </a:r>
            <a:r>
              <a:rPr lang="ca-ES" sz="1600" dirty="0" err="1"/>
              <a:t>municicipals</a:t>
            </a:r>
            <a:r>
              <a:rPr lang="ca-ES" sz="1600" dirty="0"/>
              <a:t> de </a:t>
            </a:r>
            <a:r>
              <a:rPr lang="ca-ES" sz="1600" dirty="0" smtClean="0"/>
              <a:t>cooperació </a:t>
            </a:r>
            <a:r>
              <a:rPr lang="ca-ES" sz="1600" dirty="0"/>
              <a:t>a Catalunya (Badalona, Manresa, etc.). Creació del Consell Assessor de </a:t>
            </a:r>
            <a:r>
              <a:rPr lang="ca-ES" sz="1600" dirty="0" smtClean="0"/>
              <a:t>Cooperació </a:t>
            </a:r>
            <a:r>
              <a:rPr lang="ca-ES" sz="1600" dirty="0"/>
              <a:t>al Desenvolupament de la Generalitat (FCONGD té quatre representants). </a:t>
            </a:r>
            <a:r>
              <a:rPr lang="ca-ES" sz="1600" dirty="0" smtClean="0"/>
              <a:t>Campanya </a:t>
            </a:r>
            <a:r>
              <a:rPr lang="ca-ES" sz="1600" dirty="0"/>
              <a:t>Europa per Bòsnia</a:t>
            </a:r>
            <a:r>
              <a:rPr lang="ca-ES" sz="1600" dirty="0" smtClean="0"/>
              <a:t>.</a:t>
            </a:r>
          </a:p>
          <a:p>
            <a:pPr marL="342900" indent="-342900">
              <a:buAutoNum type="arabicPlain" startAt="1995"/>
            </a:pPr>
            <a:endParaRPr lang="es-ES" sz="1600" dirty="0"/>
          </a:p>
          <a:p>
            <a:pPr marL="342900" indent="-342900">
              <a:buAutoNum type="arabicPlain" startAt="1995"/>
            </a:pPr>
            <a:endParaRPr lang="es-ES" sz="1600" dirty="0" smtClean="0"/>
          </a:p>
          <a:p>
            <a:pPr marL="342900" indent="-342900">
              <a:buAutoNum type="arabicPlain" startAt="1995"/>
            </a:pPr>
            <a:endParaRPr lang="es-ES" sz="1600" dirty="0"/>
          </a:p>
          <a:p>
            <a:pPr marL="342900" indent="-342900">
              <a:buAutoNum type="arabicPlain" startAt="1995"/>
            </a:pPr>
            <a:endParaRPr lang="ca-ES"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323144"/>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9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166" y="332656"/>
            <a:ext cx="8496944" cy="6494085"/>
          </a:xfrm>
          <a:prstGeom prst="rect">
            <a:avLst/>
          </a:prstGeom>
        </p:spPr>
        <p:txBody>
          <a:bodyPr wrap="square">
            <a:spAutoFit/>
          </a:bodyPr>
          <a:lstStyle/>
          <a:p>
            <a:r>
              <a:rPr lang="es-ES" sz="1600" dirty="0" smtClean="0"/>
              <a:t>1996           </a:t>
            </a:r>
            <a:r>
              <a:rPr lang="es-ES" sz="1600" dirty="0" err="1" smtClean="0"/>
              <a:t>Inici</a:t>
            </a:r>
            <a:r>
              <a:rPr lang="es-ES" sz="1600" dirty="0" smtClean="0"/>
              <a:t> </a:t>
            </a:r>
            <a:r>
              <a:rPr lang="es-ES" sz="1600" dirty="0"/>
              <a:t>de la primera legislatura del PP </a:t>
            </a:r>
            <a:r>
              <a:rPr lang="es-ES" sz="1600" dirty="0" err="1"/>
              <a:t>amb</a:t>
            </a:r>
            <a:r>
              <a:rPr lang="es-ES" sz="1600" dirty="0"/>
              <a:t> </a:t>
            </a:r>
            <a:r>
              <a:rPr lang="es-ES" sz="1600" dirty="0" err="1"/>
              <a:t>majoria</a:t>
            </a:r>
            <a:r>
              <a:rPr lang="es-ES" sz="1600" dirty="0"/>
              <a:t> relativa, el </a:t>
            </a:r>
            <a:r>
              <a:rPr lang="es-ES" sz="1600" dirty="0" err="1"/>
              <a:t>govern</a:t>
            </a:r>
            <a:r>
              <a:rPr lang="es-ES" sz="1600" dirty="0"/>
              <a:t> </a:t>
            </a:r>
            <a:r>
              <a:rPr lang="es-ES" sz="1600" dirty="0" err="1"/>
              <a:t>recull</a:t>
            </a:r>
            <a:r>
              <a:rPr lang="es-ES" sz="1600" dirty="0"/>
              <a:t> </a:t>
            </a:r>
            <a:r>
              <a:rPr lang="es-ES" sz="1600" dirty="0" err="1"/>
              <a:t>part</a:t>
            </a:r>
            <a:r>
              <a:rPr lang="es-ES" sz="1600" dirty="0"/>
              <a:t> de </a:t>
            </a:r>
            <a:r>
              <a:rPr lang="es-ES" sz="1600" dirty="0" err="1"/>
              <a:t>l’agenda</a:t>
            </a:r>
            <a:r>
              <a:rPr lang="es-ES" sz="1600" dirty="0"/>
              <a:t> </a:t>
            </a:r>
            <a:r>
              <a:rPr lang="es-ES" sz="1600" dirty="0" smtClean="0"/>
              <a:t>de </a:t>
            </a:r>
            <a:r>
              <a:rPr lang="es-ES" sz="1600" dirty="0" err="1"/>
              <a:t>cooperació</a:t>
            </a:r>
            <a:r>
              <a:rPr lang="es-ES" sz="1600" dirty="0"/>
              <a:t>. </a:t>
            </a:r>
            <a:r>
              <a:rPr lang="es-ES" sz="1600" dirty="0" err="1"/>
              <a:t>Creació</a:t>
            </a:r>
            <a:r>
              <a:rPr lang="es-ES" sz="1600" dirty="0"/>
              <a:t> a Catalunya de la Plataforma per la </a:t>
            </a:r>
            <a:r>
              <a:rPr lang="es-ES" sz="1600" dirty="0" err="1"/>
              <a:t>resolució</a:t>
            </a:r>
            <a:r>
              <a:rPr lang="es-ES" sz="1600" dirty="0"/>
              <a:t> </a:t>
            </a:r>
            <a:r>
              <a:rPr lang="es-ES" sz="1600" dirty="0" err="1"/>
              <a:t>dels</a:t>
            </a:r>
            <a:r>
              <a:rPr lang="es-ES" sz="1600" dirty="0"/>
              <a:t> </a:t>
            </a:r>
            <a:r>
              <a:rPr lang="es-ES" sz="1600" dirty="0" err="1"/>
              <a:t>conflictes</a:t>
            </a:r>
            <a:r>
              <a:rPr lang="es-ES" sz="1600" dirty="0"/>
              <a:t> a </a:t>
            </a:r>
            <a:r>
              <a:rPr lang="es-ES" sz="1600" dirty="0" smtClean="0"/>
              <a:t>la </a:t>
            </a:r>
            <a:r>
              <a:rPr lang="es-ES" sz="1600" dirty="0"/>
              <a:t>zona </a:t>
            </a:r>
            <a:r>
              <a:rPr lang="es-ES" sz="1600" dirty="0" err="1"/>
              <a:t>dels</a:t>
            </a:r>
            <a:r>
              <a:rPr lang="es-ES" sz="1600" dirty="0"/>
              <a:t> </a:t>
            </a:r>
            <a:r>
              <a:rPr lang="es-ES" sz="1600" dirty="0" err="1"/>
              <a:t>Grans</a:t>
            </a:r>
            <a:r>
              <a:rPr lang="es-ES" sz="1600" dirty="0"/>
              <a:t> </a:t>
            </a:r>
            <a:r>
              <a:rPr lang="es-ES" sz="1600" dirty="0" err="1"/>
              <a:t>Llacs</a:t>
            </a:r>
            <a:endParaRPr lang="es-ES" sz="1600" dirty="0"/>
          </a:p>
          <a:p>
            <a:endParaRPr lang="fr-FR" sz="1600" dirty="0" smtClean="0"/>
          </a:p>
          <a:p>
            <a:r>
              <a:rPr lang="fr-FR" sz="1600" dirty="0" smtClean="0"/>
              <a:t>1997            </a:t>
            </a:r>
            <a:r>
              <a:rPr lang="fr-FR" sz="1600" dirty="0" err="1" smtClean="0"/>
              <a:t>Codi</a:t>
            </a:r>
            <a:r>
              <a:rPr lang="fr-FR" sz="1600" dirty="0" smtClean="0"/>
              <a:t> </a:t>
            </a:r>
            <a:r>
              <a:rPr lang="fr-FR" sz="1600" dirty="0" err="1"/>
              <a:t>ètic</a:t>
            </a:r>
            <a:r>
              <a:rPr lang="fr-FR" sz="1600" dirty="0"/>
              <a:t> i de </a:t>
            </a:r>
            <a:r>
              <a:rPr lang="fr-FR" sz="1600" dirty="0" err="1"/>
              <a:t>conducta</a:t>
            </a:r>
            <a:r>
              <a:rPr lang="fr-FR" sz="1600" dirty="0"/>
              <a:t> de les ONGD (FCONGD) </a:t>
            </a:r>
          </a:p>
          <a:p>
            <a:endParaRPr lang="ca-ES" sz="1600" dirty="0"/>
          </a:p>
          <a:p>
            <a:pPr marL="342900" indent="-342900">
              <a:buAutoNum type="arabicPlain" startAt="1998"/>
            </a:pPr>
            <a:r>
              <a:rPr lang="es-ES" sz="1600" dirty="0" smtClean="0"/>
              <a:t>           </a:t>
            </a:r>
            <a:r>
              <a:rPr lang="es-ES" sz="1600" dirty="0" err="1" smtClean="0"/>
              <a:t>Aprovació</a:t>
            </a:r>
            <a:r>
              <a:rPr lang="es-ES" sz="1600" dirty="0" smtClean="0"/>
              <a:t> </a:t>
            </a:r>
            <a:r>
              <a:rPr lang="es-ES" sz="1600" dirty="0"/>
              <a:t>de la </a:t>
            </a:r>
            <a:r>
              <a:rPr lang="es-ES" sz="1600" dirty="0" err="1"/>
              <a:t>Llei</a:t>
            </a:r>
            <a:r>
              <a:rPr lang="es-ES" sz="1600" dirty="0"/>
              <a:t> de </a:t>
            </a:r>
            <a:r>
              <a:rPr lang="es-ES" sz="1600" dirty="0" err="1"/>
              <a:t>Cooperació</a:t>
            </a:r>
            <a:r>
              <a:rPr lang="es-ES" sz="1600" dirty="0"/>
              <a:t> Internacional per al </a:t>
            </a:r>
            <a:endParaRPr lang="es-ES" sz="1600" dirty="0" smtClean="0"/>
          </a:p>
          <a:p>
            <a:r>
              <a:rPr lang="es-ES" sz="1600" dirty="0" err="1" smtClean="0"/>
              <a:t>Desenvolupament</a:t>
            </a:r>
            <a:r>
              <a:rPr lang="es-ES" sz="1600" dirty="0" smtClean="0"/>
              <a:t> </a:t>
            </a:r>
            <a:r>
              <a:rPr lang="es-ES" sz="1600" dirty="0"/>
              <a:t>(Ley 23/1998). </a:t>
            </a:r>
            <a:endParaRPr lang="es-ES" sz="1600" dirty="0" smtClean="0"/>
          </a:p>
          <a:p>
            <a:endParaRPr lang="es-ES" sz="1600" dirty="0"/>
          </a:p>
          <a:p>
            <a:r>
              <a:rPr lang="es-ES" sz="1600" dirty="0" err="1" smtClean="0"/>
              <a:t>Creació</a:t>
            </a:r>
            <a:r>
              <a:rPr lang="es-ES" sz="1600" dirty="0" smtClean="0"/>
              <a:t> </a:t>
            </a:r>
            <a:r>
              <a:rPr lang="es-ES" sz="1600" dirty="0"/>
              <a:t>a Catalunya de la Plataforma en pro del </a:t>
            </a:r>
            <a:r>
              <a:rPr lang="es-ES" sz="1600" dirty="0" err="1"/>
              <a:t>referèndum</a:t>
            </a:r>
            <a:r>
              <a:rPr lang="es-ES" sz="1600" dirty="0"/>
              <a:t> al </a:t>
            </a:r>
            <a:r>
              <a:rPr lang="es-ES" sz="1600" dirty="0" err="1" smtClean="0"/>
              <a:t>Sàhara</a:t>
            </a:r>
            <a:r>
              <a:rPr lang="es-ES" sz="1600" dirty="0" smtClean="0"/>
              <a:t> </a:t>
            </a:r>
          </a:p>
          <a:p>
            <a:pPr marL="342900" indent="-342900">
              <a:buAutoNum type="arabicPlain" startAt="1998"/>
            </a:pPr>
            <a:endParaRPr lang="es-ES" sz="1600" dirty="0"/>
          </a:p>
          <a:p>
            <a:pPr marL="342900" indent="-342900">
              <a:buAutoNum type="arabicPlain" startAt="1998"/>
            </a:pPr>
            <a:endParaRPr lang="es-ES" sz="1600" dirty="0" smtClean="0"/>
          </a:p>
          <a:p>
            <a:endParaRPr lang="es-ES" sz="1600" dirty="0" smtClean="0"/>
          </a:p>
          <a:p>
            <a:endParaRPr lang="es-ES" sz="1600" dirty="0"/>
          </a:p>
          <a:p>
            <a:pPr marL="342900" indent="-342900">
              <a:buAutoNum type="arabicPlain" startAt="1998"/>
            </a:pPr>
            <a:endParaRPr lang="es-ES" sz="1600" dirty="0"/>
          </a:p>
          <a:p>
            <a:r>
              <a:rPr lang="es-ES" sz="1600" dirty="0" smtClean="0"/>
              <a:t>1999</a:t>
            </a:r>
            <a:r>
              <a:rPr lang="es-ES" sz="1600" dirty="0"/>
              <a:t>	 </a:t>
            </a:r>
            <a:r>
              <a:rPr lang="es-ES" sz="1600" dirty="0" err="1"/>
              <a:t>Inici</a:t>
            </a:r>
            <a:r>
              <a:rPr lang="es-ES" sz="1600" dirty="0"/>
              <a:t> de </a:t>
            </a:r>
            <a:r>
              <a:rPr lang="es-ES" sz="1600" dirty="0" err="1"/>
              <a:t>l’elaboració</a:t>
            </a:r>
            <a:r>
              <a:rPr lang="es-ES" sz="1600" dirty="0"/>
              <a:t> del Pla Director. </a:t>
            </a:r>
            <a:r>
              <a:rPr lang="es-ES" sz="1600" dirty="0" err="1"/>
              <a:t>Juliol</a:t>
            </a:r>
            <a:r>
              <a:rPr lang="es-ES" sz="1600" dirty="0"/>
              <a:t> de 1999 ruptura del </a:t>
            </a:r>
            <a:r>
              <a:rPr lang="es-ES" sz="1600" dirty="0" err="1"/>
              <a:t>diàleg</a:t>
            </a:r>
            <a:r>
              <a:rPr lang="es-ES" sz="1600" dirty="0"/>
              <a:t> entre </a:t>
            </a:r>
            <a:r>
              <a:rPr lang="es-ES" sz="1600" dirty="0" err="1"/>
              <a:t>l’administració</a:t>
            </a:r>
            <a:r>
              <a:rPr lang="es-ES" sz="1600" dirty="0"/>
              <a:t> i </a:t>
            </a:r>
            <a:r>
              <a:rPr lang="es-ES" sz="1600" dirty="0" smtClean="0"/>
              <a:t>la </a:t>
            </a:r>
            <a:r>
              <a:rPr lang="es-ES" sz="1600" dirty="0"/>
              <a:t>CONGDE que </a:t>
            </a:r>
            <a:r>
              <a:rPr lang="es-ES" sz="1600" dirty="0" err="1"/>
              <a:t>suposa</a:t>
            </a:r>
            <a:r>
              <a:rPr lang="es-ES" sz="1600" dirty="0"/>
              <a:t> la </a:t>
            </a:r>
            <a:r>
              <a:rPr lang="es-ES" sz="1600" dirty="0" err="1"/>
              <a:t>paralització</a:t>
            </a:r>
            <a:r>
              <a:rPr lang="es-ES" sz="1600" dirty="0"/>
              <a:t> del </a:t>
            </a:r>
            <a:r>
              <a:rPr lang="es-ES" sz="1600" dirty="0" err="1"/>
              <a:t>Consell</a:t>
            </a:r>
            <a:r>
              <a:rPr lang="es-ES" sz="1600" dirty="0"/>
              <a:t> de </a:t>
            </a:r>
            <a:r>
              <a:rPr lang="es-ES" sz="1600" dirty="0" err="1"/>
              <a:t>Cooperació</a:t>
            </a:r>
            <a:r>
              <a:rPr lang="es-ES" sz="1600" dirty="0"/>
              <a:t>. </a:t>
            </a:r>
            <a:r>
              <a:rPr lang="es-ES" sz="1600" dirty="0" err="1"/>
              <a:t>Eleccions</a:t>
            </a:r>
            <a:r>
              <a:rPr lang="es-ES" sz="1600" dirty="0"/>
              <a:t> </a:t>
            </a:r>
            <a:r>
              <a:rPr lang="es-ES" sz="1600" dirty="0" err="1"/>
              <a:t>legislatives</a:t>
            </a:r>
            <a:r>
              <a:rPr lang="es-ES" sz="1600" dirty="0"/>
              <a:t> </a:t>
            </a:r>
            <a:r>
              <a:rPr lang="es-ES" sz="1600" dirty="0" err="1"/>
              <a:t>amb</a:t>
            </a:r>
            <a:r>
              <a:rPr lang="es-ES" sz="1600" dirty="0"/>
              <a:t> </a:t>
            </a:r>
            <a:r>
              <a:rPr lang="es-ES" sz="1600" dirty="0" err="1" smtClean="0"/>
              <a:t>victòria</a:t>
            </a:r>
            <a:r>
              <a:rPr lang="es-ES" sz="1600" dirty="0" smtClean="0"/>
              <a:t> </a:t>
            </a:r>
            <a:r>
              <a:rPr lang="es-ES" sz="1600" dirty="0"/>
              <a:t>per </a:t>
            </a:r>
            <a:r>
              <a:rPr lang="es-ES" sz="1600" dirty="0" err="1"/>
              <a:t>majoria</a:t>
            </a:r>
            <a:r>
              <a:rPr lang="es-ES" sz="1600" dirty="0"/>
              <a:t> absoluta del PP. </a:t>
            </a:r>
            <a:r>
              <a:rPr lang="es-ES" sz="1600" dirty="0" err="1"/>
              <a:t>Creació</a:t>
            </a:r>
            <a:r>
              <a:rPr lang="es-ES" sz="1600" dirty="0"/>
              <a:t> de la Plataforma per </a:t>
            </a:r>
            <a:r>
              <a:rPr lang="es-ES" sz="1600" dirty="0" err="1"/>
              <a:t>l’Aixecament</a:t>
            </a:r>
            <a:r>
              <a:rPr lang="es-ES" sz="1600" dirty="0"/>
              <a:t> de les </a:t>
            </a:r>
            <a:r>
              <a:rPr lang="es-ES" sz="1600" dirty="0" err="1"/>
              <a:t>sancions</a:t>
            </a:r>
            <a:r>
              <a:rPr lang="es-ES" sz="1600" dirty="0"/>
              <a:t> a 	</a:t>
            </a:r>
            <a:r>
              <a:rPr lang="es-ES" sz="1600" dirty="0" err="1"/>
              <a:t>l’Iraq</a:t>
            </a:r>
            <a:r>
              <a:rPr lang="es-ES" sz="1600" dirty="0"/>
              <a:t> –PASI- </a:t>
            </a:r>
          </a:p>
          <a:p>
            <a:r>
              <a:rPr lang="ca-ES" sz="1600" dirty="0"/>
              <a:t> </a:t>
            </a:r>
          </a:p>
          <a:p>
            <a:pPr marL="342900" indent="-342900">
              <a:buAutoNum type="arabicPlain" startAt="2000"/>
            </a:pPr>
            <a:r>
              <a:rPr lang="ca-ES" sz="1600" dirty="0" smtClean="0"/>
              <a:t>              Aprovació </a:t>
            </a:r>
            <a:r>
              <a:rPr lang="ca-ES" sz="1600" dirty="0"/>
              <a:t>del Pla Director (2000-2004) no consensuat amb les ONGD. Aprovació de les </a:t>
            </a:r>
            <a:r>
              <a:rPr lang="ca-ES" sz="1600" dirty="0" smtClean="0"/>
              <a:t>noves </a:t>
            </a:r>
            <a:r>
              <a:rPr lang="ca-ES" sz="1600" dirty="0"/>
              <a:t>Bases Generals per a la concessió d’ajuts a ONGD. Canvis en l’orientació de l’AOD. </a:t>
            </a:r>
            <a:r>
              <a:rPr lang="ca-ES" sz="1600" dirty="0" smtClean="0"/>
              <a:t>Cimera </a:t>
            </a:r>
            <a:r>
              <a:rPr lang="ca-ES" sz="1600" dirty="0"/>
              <a:t>del </a:t>
            </a:r>
            <a:r>
              <a:rPr lang="ca-ES" sz="1600" dirty="0" err="1"/>
              <a:t>Mil·leni</a:t>
            </a:r>
            <a:r>
              <a:rPr lang="ca-ES" sz="1600" dirty="0"/>
              <a:t> de les Nacions Unides: 189 països estableixen la Declaració del </a:t>
            </a:r>
            <a:r>
              <a:rPr lang="ca-ES" sz="1600" dirty="0" err="1"/>
              <a:t>Mil·leni</a:t>
            </a:r>
            <a:r>
              <a:rPr lang="ca-ES" sz="1600" dirty="0"/>
              <a:t> amb </a:t>
            </a:r>
            <a:r>
              <a:rPr lang="ca-ES" sz="1600" dirty="0" smtClean="0"/>
              <a:t>objectius </a:t>
            </a:r>
            <a:r>
              <a:rPr lang="ca-ES" sz="1600" dirty="0"/>
              <a:t>específics (ODM) amb l’horitzó temporal del 2015</a:t>
            </a:r>
            <a:r>
              <a:rPr lang="ca-ES" sz="1600" dirty="0" smtClean="0"/>
              <a:t>.</a:t>
            </a:r>
            <a:endParaRPr lang="es-ES" sz="1600" dirty="0"/>
          </a:p>
          <a:p>
            <a:pPr marL="342900" indent="-342900">
              <a:buAutoNum type="arabicPlain" startAt="2000"/>
            </a:pPr>
            <a:endParaRPr lang="es-ES" sz="1600" dirty="0" smtClean="0"/>
          </a:p>
          <a:p>
            <a:endParaRPr lang="ca-ES"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443" y="18448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36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720840"/>
            <a:ext cx="7560840" cy="4247317"/>
          </a:xfrm>
          <a:prstGeom prst="rect">
            <a:avLst/>
          </a:prstGeom>
        </p:spPr>
        <p:txBody>
          <a:bodyPr wrap="square">
            <a:spAutoFit/>
          </a:bodyPr>
          <a:lstStyle/>
          <a:p>
            <a:r>
              <a:rPr lang="ca-ES" b="1" dirty="0" smtClean="0"/>
              <a:t>SISTEMA INTERNACIONAL DE COOPERACIÓ AL DESENVOLUPAMENT:</a:t>
            </a:r>
            <a:endParaRPr lang="ca-ES" dirty="0" smtClean="0"/>
          </a:p>
          <a:p>
            <a:r>
              <a:rPr lang="ca-ES" dirty="0" smtClean="0"/>
              <a:t>Xarxa d’institucions públiques i de la societat civil que promouen accions de cooperació internacional al desenvolupament</a:t>
            </a:r>
          </a:p>
          <a:p>
            <a:r>
              <a:rPr lang="ca-ES" b="1" dirty="0" smtClean="0"/>
              <a:t> </a:t>
            </a:r>
            <a:endParaRPr lang="ca-ES" dirty="0" smtClean="0"/>
          </a:p>
          <a:p>
            <a:r>
              <a:rPr lang="ca-ES" b="1" dirty="0" smtClean="0"/>
              <a:t>COOPERACIÓ INTERNACIONAL AL DESENVOLUPAMENT:</a:t>
            </a:r>
            <a:endParaRPr lang="ca-ES" dirty="0" smtClean="0"/>
          </a:p>
          <a:p>
            <a:r>
              <a:rPr lang="ca-ES" dirty="0" smtClean="0"/>
              <a:t>Són les accions que realitzen governs i organitzacions de la societat civil de diversos països per promoure un progrés més equilibrat i just en el món</a:t>
            </a:r>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ca-ES"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39357"/>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98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3734" y="332656"/>
            <a:ext cx="7920880" cy="7571303"/>
          </a:xfrm>
          <a:prstGeom prst="rect">
            <a:avLst/>
          </a:prstGeom>
        </p:spPr>
        <p:txBody>
          <a:bodyPr wrap="square">
            <a:spAutoFit/>
          </a:bodyPr>
          <a:lstStyle/>
          <a:p>
            <a:pPr marL="342900" indent="-342900">
              <a:buAutoNum type="arabicPlain" startAt="2001"/>
            </a:pPr>
            <a:r>
              <a:rPr lang="es-ES" dirty="0" smtClean="0"/>
              <a:t>              </a:t>
            </a:r>
            <a:r>
              <a:rPr lang="es-ES" dirty="0" err="1" smtClean="0"/>
              <a:t>Aprovació</a:t>
            </a:r>
            <a:r>
              <a:rPr lang="es-ES" dirty="0" smtClean="0"/>
              <a:t> </a:t>
            </a:r>
            <a:r>
              <a:rPr lang="es-ES" dirty="0"/>
              <a:t>del Pla Anual de </a:t>
            </a:r>
            <a:r>
              <a:rPr lang="es-ES" dirty="0" err="1"/>
              <a:t>Cooperació</a:t>
            </a:r>
            <a:r>
              <a:rPr lang="es-ES" dirty="0"/>
              <a:t> Internacional (PACI). </a:t>
            </a:r>
            <a:r>
              <a:rPr lang="es-ES" dirty="0" err="1"/>
              <a:t>Reial</a:t>
            </a:r>
            <a:r>
              <a:rPr lang="es-ES" dirty="0"/>
              <a:t> </a:t>
            </a:r>
            <a:r>
              <a:rPr lang="es-ES" dirty="0" err="1"/>
              <a:t>Decret</a:t>
            </a:r>
            <a:r>
              <a:rPr lang="es-ES" dirty="0"/>
              <a:t> que modifica les </a:t>
            </a:r>
            <a:r>
              <a:rPr lang="es-ES" dirty="0" err="1"/>
              <a:t>funcions</a:t>
            </a:r>
            <a:r>
              <a:rPr lang="es-ES" dirty="0"/>
              <a:t>, </a:t>
            </a:r>
            <a:r>
              <a:rPr lang="es-ES" dirty="0" err="1"/>
              <a:t>organització</a:t>
            </a:r>
            <a:r>
              <a:rPr lang="es-ES" dirty="0"/>
              <a:t> i la </a:t>
            </a:r>
            <a:r>
              <a:rPr lang="es-ES" dirty="0" err="1"/>
              <a:t>composició</a:t>
            </a:r>
            <a:r>
              <a:rPr lang="es-ES" dirty="0"/>
              <a:t> del </a:t>
            </a:r>
            <a:r>
              <a:rPr lang="es-ES" dirty="0" err="1"/>
              <a:t>Consell</a:t>
            </a:r>
            <a:r>
              <a:rPr lang="es-ES" dirty="0"/>
              <a:t> de </a:t>
            </a:r>
            <a:r>
              <a:rPr lang="es-ES" dirty="0" err="1"/>
              <a:t>Cooperació</a:t>
            </a:r>
            <a:r>
              <a:rPr lang="es-ES" dirty="0"/>
              <a:t>. La CONGDE no </a:t>
            </a:r>
            <a:r>
              <a:rPr lang="es-ES" dirty="0" err="1"/>
              <a:t>s’incorpora</a:t>
            </a:r>
            <a:r>
              <a:rPr lang="es-ES" dirty="0"/>
              <a:t> al </a:t>
            </a:r>
            <a:r>
              <a:rPr lang="es-ES" dirty="0" err="1" smtClean="0"/>
              <a:t>Consell</a:t>
            </a:r>
            <a:r>
              <a:rPr lang="es-ES" dirty="0" smtClean="0"/>
              <a:t> </a:t>
            </a:r>
            <a:r>
              <a:rPr lang="es-ES" dirty="0"/>
              <a:t>de </a:t>
            </a:r>
            <a:r>
              <a:rPr lang="es-ES" dirty="0" err="1"/>
              <a:t>Cooperació</a:t>
            </a:r>
            <a:r>
              <a:rPr lang="es-ES" dirty="0"/>
              <a:t> (CR, Cáritas, </a:t>
            </a:r>
            <a:r>
              <a:rPr lang="es-ES" dirty="0" err="1"/>
              <a:t>Ajuda</a:t>
            </a:r>
            <a:r>
              <a:rPr lang="es-ES" dirty="0"/>
              <a:t> en </a:t>
            </a:r>
            <a:r>
              <a:rPr lang="es-ES" dirty="0" err="1"/>
              <a:t>Acció</a:t>
            </a:r>
            <a:r>
              <a:rPr lang="es-ES" dirty="0"/>
              <a:t>). </a:t>
            </a:r>
            <a:r>
              <a:rPr lang="es-ES" dirty="0" err="1"/>
              <a:t>Contracimera</a:t>
            </a:r>
            <a:r>
              <a:rPr lang="es-ES" dirty="0"/>
              <a:t> a Barcelona contra la reunió </a:t>
            </a:r>
            <a:r>
              <a:rPr lang="es-ES" dirty="0" smtClean="0"/>
              <a:t>del </a:t>
            </a:r>
            <a:r>
              <a:rPr lang="es-ES" dirty="0" err="1"/>
              <a:t>Banc</a:t>
            </a:r>
            <a:r>
              <a:rPr lang="es-ES" dirty="0"/>
              <a:t> Mundial. </a:t>
            </a:r>
            <a:r>
              <a:rPr lang="es-ES" dirty="0" err="1"/>
              <a:t>Aprovació</a:t>
            </a:r>
            <a:r>
              <a:rPr lang="es-ES" dirty="0"/>
              <a:t> de la </a:t>
            </a:r>
            <a:r>
              <a:rPr lang="es-ES" dirty="0" err="1"/>
              <a:t>Llei</a:t>
            </a:r>
            <a:r>
              <a:rPr lang="es-ES" dirty="0"/>
              <a:t> catalana de </a:t>
            </a:r>
            <a:r>
              <a:rPr lang="es-ES" dirty="0" err="1"/>
              <a:t>Cooperació</a:t>
            </a:r>
            <a:r>
              <a:rPr lang="es-ES" dirty="0"/>
              <a:t> Internacional. una </a:t>
            </a:r>
            <a:r>
              <a:rPr lang="es-ES" dirty="0" err="1"/>
              <a:t>esmena</a:t>
            </a:r>
            <a:r>
              <a:rPr lang="es-ES" dirty="0"/>
              <a:t> de la FCONGD </a:t>
            </a:r>
            <a:r>
              <a:rPr lang="es-ES" dirty="0" err="1"/>
              <a:t>aconsegueix</a:t>
            </a:r>
            <a:r>
              <a:rPr lang="es-ES" dirty="0"/>
              <a:t> que </a:t>
            </a:r>
            <a:r>
              <a:rPr lang="es-ES" dirty="0" err="1"/>
              <a:t>els</a:t>
            </a:r>
            <a:r>
              <a:rPr lang="es-ES" dirty="0"/>
              <a:t> </a:t>
            </a:r>
            <a:r>
              <a:rPr lang="es-ES" dirty="0" err="1"/>
              <a:t>plans</a:t>
            </a:r>
            <a:r>
              <a:rPr lang="es-ES" dirty="0"/>
              <a:t> </a:t>
            </a:r>
            <a:r>
              <a:rPr lang="es-ES" dirty="0" err="1"/>
              <a:t>directors</a:t>
            </a:r>
            <a:r>
              <a:rPr lang="es-ES" dirty="0"/>
              <a:t> </a:t>
            </a:r>
            <a:r>
              <a:rPr lang="es-ES" dirty="0" err="1"/>
              <a:t>els</a:t>
            </a:r>
            <a:r>
              <a:rPr lang="es-ES" dirty="0"/>
              <a:t> </a:t>
            </a:r>
            <a:r>
              <a:rPr lang="es-ES" dirty="0" err="1"/>
              <a:t>aprovi</a:t>
            </a:r>
            <a:r>
              <a:rPr lang="es-ES" dirty="0"/>
              <a:t> el </a:t>
            </a:r>
            <a:r>
              <a:rPr lang="es-ES" dirty="0" err="1"/>
              <a:t>Parlament</a:t>
            </a:r>
            <a:r>
              <a:rPr lang="es-ES" dirty="0"/>
              <a:t> i no el </a:t>
            </a:r>
            <a:r>
              <a:rPr lang="es-ES" dirty="0" err="1"/>
              <a:t>Govern</a:t>
            </a:r>
            <a:r>
              <a:rPr lang="es-ES" dirty="0"/>
              <a:t> </a:t>
            </a:r>
            <a:r>
              <a:rPr lang="es-ES" dirty="0" err="1"/>
              <a:t>com</a:t>
            </a:r>
            <a:r>
              <a:rPr lang="es-ES" dirty="0"/>
              <a:t> </a:t>
            </a:r>
            <a:r>
              <a:rPr lang="es-ES" dirty="0" err="1"/>
              <a:t>succeeix</a:t>
            </a:r>
            <a:r>
              <a:rPr lang="es-ES" dirty="0"/>
              <a:t> a </a:t>
            </a:r>
            <a:r>
              <a:rPr lang="es-ES" dirty="0" err="1"/>
              <a:t>l’Estat</a:t>
            </a:r>
            <a:r>
              <a:rPr lang="es-ES" dirty="0"/>
              <a:t>.  </a:t>
            </a:r>
            <a:r>
              <a:rPr lang="es-ES" dirty="0" err="1"/>
              <a:t>Atemptats</a:t>
            </a:r>
            <a:r>
              <a:rPr lang="es-ES" dirty="0"/>
              <a:t> a Nova York. </a:t>
            </a:r>
            <a:r>
              <a:rPr lang="es-ES" dirty="0" err="1"/>
              <a:t>Invasió</a:t>
            </a:r>
            <a:r>
              <a:rPr lang="es-ES" dirty="0"/>
              <a:t> a </a:t>
            </a:r>
            <a:r>
              <a:rPr lang="es-ES" dirty="0" err="1"/>
              <a:t>Afghanistan</a:t>
            </a:r>
            <a:r>
              <a:rPr lang="es-ES" dirty="0"/>
              <a:t>. </a:t>
            </a:r>
            <a:r>
              <a:rPr lang="es-ES" dirty="0" err="1"/>
              <a:t>Estructuració</a:t>
            </a:r>
            <a:r>
              <a:rPr lang="es-ES" dirty="0"/>
              <a:t> </a:t>
            </a:r>
            <a:r>
              <a:rPr lang="es-ES" dirty="0" err="1"/>
              <a:t>dels</a:t>
            </a:r>
            <a:r>
              <a:rPr lang="es-ES" dirty="0"/>
              <a:t> </a:t>
            </a:r>
            <a:r>
              <a:rPr lang="es-ES" dirty="0" err="1"/>
              <a:t>moviments</a:t>
            </a:r>
            <a:r>
              <a:rPr lang="es-ES" dirty="0"/>
              <a:t> </a:t>
            </a:r>
            <a:r>
              <a:rPr lang="es-ES" dirty="0" err="1"/>
              <a:t>socials</a:t>
            </a:r>
            <a:r>
              <a:rPr lang="es-ES" dirty="0"/>
              <a:t>: </a:t>
            </a:r>
            <a:r>
              <a:rPr lang="es-ES" dirty="0" err="1"/>
              <a:t>Fòrum</a:t>
            </a:r>
            <a:r>
              <a:rPr lang="es-ES" dirty="0"/>
              <a:t> Social Mundial de Porto </a:t>
            </a:r>
            <a:r>
              <a:rPr lang="es-ES" dirty="0" smtClean="0"/>
              <a:t>Alegre</a:t>
            </a:r>
          </a:p>
          <a:p>
            <a:endParaRPr lang="es-ES" dirty="0" smtClean="0"/>
          </a:p>
          <a:p>
            <a:endParaRPr lang="es-ES" dirty="0"/>
          </a:p>
          <a:p>
            <a:endParaRPr lang="es-ES" dirty="0" smtClean="0"/>
          </a:p>
          <a:p>
            <a:endParaRPr lang="es-ES" dirty="0"/>
          </a:p>
          <a:p>
            <a:endParaRPr lang="es-ES" dirty="0" smtClean="0"/>
          </a:p>
          <a:p>
            <a:endParaRPr lang="es-ES" dirty="0"/>
          </a:p>
          <a:p>
            <a:endParaRPr lang="es-ES" dirty="0"/>
          </a:p>
          <a:p>
            <a:endParaRPr lang="ca-ES" dirty="0"/>
          </a:p>
          <a:p>
            <a:r>
              <a:rPr lang="es-ES" dirty="0" smtClean="0"/>
              <a:t>2002             </a:t>
            </a:r>
            <a:r>
              <a:rPr lang="es-ES" dirty="0" err="1" smtClean="0"/>
              <a:t>Presidència</a:t>
            </a:r>
            <a:r>
              <a:rPr lang="es-ES" dirty="0" smtClean="0"/>
              <a:t> </a:t>
            </a:r>
            <a:r>
              <a:rPr lang="es-ES" dirty="0" err="1"/>
              <a:t>espanyola</a:t>
            </a:r>
            <a:r>
              <a:rPr lang="es-ES" dirty="0"/>
              <a:t> de la Unió Europea el primer semestre. </a:t>
            </a:r>
            <a:r>
              <a:rPr lang="es-ES" dirty="0" err="1"/>
              <a:t>Contracimera</a:t>
            </a:r>
            <a:r>
              <a:rPr lang="es-ES" dirty="0"/>
              <a:t> a Barcelona </a:t>
            </a:r>
            <a:r>
              <a:rPr lang="es-ES" dirty="0" smtClean="0"/>
              <a:t>contra </a:t>
            </a:r>
            <a:r>
              <a:rPr lang="es-ES" dirty="0"/>
              <a:t>la reunió </a:t>
            </a:r>
            <a:r>
              <a:rPr lang="es-ES" dirty="0" err="1"/>
              <a:t>dels</a:t>
            </a:r>
            <a:r>
              <a:rPr lang="es-ES" dirty="0"/>
              <a:t> </a:t>
            </a:r>
            <a:r>
              <a:rPr lang="es-ES" dirty="0" err="1"/>
              <a:t>caps</a:t>
            </a:r>
            <a:r>
              <a:rPr lang="es-ES" dirty="0"/>
              <a:t> </a:t>
            </a:r>
            <a:r>
              <a:rPr lang="es-ES" dirty="0" err="1"/>
              <a:t>d’estat</a:t>
            </a:r>
            <a:r>
              <a:rPr lang="es-ES" dirty="0"/>
              <a:t> de la Unió Europea. </a:t>
            </a:r>
            <a:r>
              <a:rPr lang="es-ES" dirty="0" err="1"/>
              <a:t>Conferència</a:t>
            </a:r>
            <a:r>
              <a:rPr lang="es-ES" dirty="0"/>
              <a:t> de Monterrey: </a:t>
            </a:r>
            <a:r>
              <a:rPr lang="es-ES" dirty="0" err="1"/>
              <a:t>compromís</a:t>
            </a:r>
            <a:r>
              <a:rPr lang="es-ES" dirty="0"/>
              <a:t> de </a:t>
            </a:r>
            <a:r>
              <a:rPr lang="es-ES" dirty="0" smtClean="0"/>
              <a:t>la </a:t>
            </a:r>
            <a:r>
              <a:rPr lang="es-ES" dirty="0"/>
              <a:t>UE a destinar el 0,39% del </a:t>
            </a:r>
            <a:r>
              <a:rPr lang="es-ES" dirty="0" err="1"/>
              <a:t>seu</a:t>
            </a:r>
            <a:r>
              <a:rPr lang="es-ES" dirty="0"/>
              <a:t> PIB a </a:t>
            </a:r>
            <a:r>
              <a:rPr lang="es-ES" dirty="0" err="1"/>
              <a:t>l’AOD</a:t>
            </a:r>
            <a:r>
              <a:rPr lang="es-ES" dirty="0"/>
              <a:t> el 2006. Cimera Mundial de </a:t>
            </a:r>
            <a:r>
              <a:rPr lang="es-ES" dirty="0" err="1"/>
              <a:t>Desenvolupament</a:t>
            </a:r>
            <a:r>
              <a:rPr lang="es-ES" dirty="0"/>
              <a:t> </a:t>
            </a:r>
            <a:r>
              <a:rPr lang="es-ES" dirty="0" smtClean="0"/>
              <a:t>Sostenible </a:t>
            </a:r>
            <a:r>
              <a:rPr lang="es-ES" dirty="0"/>
              <a:t>a </a:t>
            </a:r>
            <a:r>
              <a:rPr lang="es-ES" dirty="0" err="1"/>
              <a:t>Johannesburg</a:t>
            </a:r>
            <a:r>
              <a:rPr lang="es-ES" dirty="0"/>
              <a:t>. </a:t>
            </a:r>
            <a:r>
              <a:rPr lang="es-ES" dirty="0" err="1"/>
              <a:t>Creació</a:t>
            </a:r>
            <a:r>
              <a:rPr lang="es-ES" dirty="0"/>
              <a:t> de </a:t>
            </a:r>
            <a:r>
              <a:rPr lang="es-ES" dirty="0" err="1"/>
              <a:t>l’Agència</a:t>
            </a:r>
            <a:r>
              <a:rPr lang="es-ES" dirty="0"/>
              <a:t> Catalana de </a:t>
            </a:r>
            <a:r>
              <a:rPr lang="es-ES" dirty="0" err="1"/>
              <a:t>Cooperació</a:t>
            </a:r>
            <a:r>
              <a:rPr lang="es-ES" dirty="0"/>
              <a:t> </a:t>
            </a:r>
            <a:r>
              <a:rPr lang="es-ES" dirty="0" smtClean="0"/>
              <a:t>Internacional</a:t>
            </a:r>
          </a:p>
          <a:p>
            <a:endParaRPr lang="es-ES" dirty="0"/>
          </a:p>
          <a:p>
            <a:endParaRPr lang="es-ES" dirty="0" smtClean="0"/>
          </a:p>
          <a:p>
            <a:endParaRPr lang="es-ES" dirty="0"/>
          </a:p>
          <a:p>
            <a:endParaRPr lang="es-ES" dirty="0" smtClean="0"/>
          </a:p>
          <a:p>
            <a:endParaRPr lang="es-ES" dirty="0"/>
          </a:p>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08920"/>
            <a:ext cx="28194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4" y="2886075"/>
            <a:ext cx="4191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5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8064896" cy="8125301"/>
          </a:xfrm>
          <a:prstGeom prst="rect">
            <a:avLst/>
          </a:prstGeom>
        </p:spPr>
        <p:txBody>
          <a:bodyPr wrap="square">
            <a:spAutoFit/>
          </a:bodyPr>
          <a:lstStyle/>
          <a:p>
            <a:r>
              <a:rPr lang="ca-ES" dirty="0"/>
              <a:t> 2003     Conflicte a </a:t>
            </a:r>
            <a:r>
              <a:rPr lang="ca-ES" dirty="0" err="1"/>
              <a:t>l’Irak</a:t>
            </a:r>
            <a:r>
              <a:rPr lang="ca-ES" dirty="0"/>
              <a:t> i denúncia de la militarització de l’ajut. Denúncia de l’incompliment dels </a:t>
            </a:r>
            <a:r>
              <a:rPr lang="ca-ES" dirty="0" smtClean="0"/>
              <a:t>Objectius </a:t>
            </a:r>
            <a:r>
              <a:rPr lang="ca-ES" dirty="0"/>
              <a:t>del </a:t>
            </a:r>
            <a:r>
              <a:rPr lang="ca-ES" dirty="0" err="1"/>
              <a:t>Mil·leni</a:t>
            </a:r>
            <a:r>
              <a:rPr lang="ca-ES" dirty="0"/>
              <a:t> (ODM). Eleccions municipals i autonòmiques (reivindicació del 20x20 i el 20% 	als PMA): decàleg reivindicatiu de la FCONGD a les eleccions municipals. 1r Pla Director de </a:t>
            </a:r>
            <a:r>
              <a:rPr lang="ca-ES" dirty="0" smtClean="0"/>
              <a:t>Cooperació </a:t>
            </a:r>
            <a:r>
              <a:rPr lang="ca-ES" dirty="0"/>
              <a:t>catalana (2003-2006). Nou Consell de Cooperació català</a:t>
            </a:r>
            <a:r>
              <a:rPr lang="ca-ES" dirty="0" smtClean="0"/>
              <a:t>.</a:t>
            </a:r>
          </a:p>
          <a:p>
            <a:endParaRPr lang="es-ES" dirty="0"/>
          </a:p>
          <a:p>
            <a:endParaRPr lang="es-ES" dirty="0" smtClean="0"/>
          </a:p>
          <a:p>
            <a:endParaRPr lang="es-ES" dirty="0"/>
          </a:p>
          <a:p>
            <a:endParaRPr lang="es-ES" dirty="0" smtClean="0"/>
          </a:p>
          <a:p>
            <a:endParaRPr lang="es-ES" dirty="0"/>
          </a:p>
          <a:p>
            <a:endParaRPr lang="es-ES" dirty="0" smtClean="0"/>
          </a:p>
          <a:p>
            <a:endParaRPr lang="ca-ES" dirty="0"/>
          </a:p>
          <a:p>
            <a:r>
              <a:rPr lang="ca-ES" dirty="0"/>
              <a:t> </a:t>
            </a:r>
          </a:p>
          <a:p>
            <a:r>
              <a:rPr lang="ca-ES" dirty="0" smtClean="0"/>
              <a:t>2004</a:t>
            </a:r>
            <a:r>
              <a:rPr lang="ca-ES" dirty="0"/>
              <a:t>	Atemptat de l’11-M a Madrid. Eleccions legislatives i victòria del PSOE. Pla Anual de Cooperació </a:t>
            </a:r>
            <a:r>
              <a:rPr lang="ca-ES" dirty="0" smtClean="0"/>
              <a:t>Català</a:t>
            </a:r>
            <a:r>
              <a:rPr lang="ca-ES" dirty="0"/>
              <a:t>. Creació del Comitè Català d’Ajut i Emergència. Augment dels fons públics de cooperació a </a:t>
            </a:r>
            <a:r>
              <a:rPr lang="ca-ES" dirty="0" smtClean="0"/>
              <a:t>Catalunya</a:t>
            </a:r>
            <a:r>
              <a:rPr lang="ca-ES" dirty="0"/>
              <a:t>. Tsunami al sud-est asiàtic. Canvi de nom del MAE per Ministeri d’Afers Exteriors i </a:t>
            </a:r>
            <a:r>
              <a:rPr lang="ca-ES" dirty="0" smtClean="0"/>
              <a:t>cooperació</a:t>
            </a:r>
            <a:r>
              <a:rPr lang="ca-ES" dirty="0"/>
              <a:t>.</a:t>
            </a:r>
          </a:p>
          <a:p>
            <a:r>
              <a:rPr lang="ca-ES" dirty="0"/>
              <a:t> </a:t>
            </a:r>
          </a:p>
          <a:p>
            <a:r>
              <a:rPr lang="ca-ES" dirty="0"/>
              <a:t> </a:t>
            </a:r>
            <a:r>
              <a:rPr lang="ca-ES" dirty="0" smtClean="0"/>
              <a:t>2005</a:t>
            </a:r>
            <a:r>
              <a:rPr lang="ca-ES" dirty="0"/>
              <a:t>	2n Pla Director de la Cooperació espanyola (2005-2008). Conferència NNUU sobre la valoració dels </a:t>
            </a:r>
            <a:r>
              <a:rPr lang="ca-ES" dirty="0" smtClean="0"/>
              <a:t>ODM</a:t>
            </a:r>
            <a:r>
              <a:rPr lang="ca-ES" dirty="0"/>
              <a:t>. Declaració de París sobre l’eficàcia de </a:t>
            </a:r>
            <a:r>
              <a:rPr lang="ca-ES" dirty="0" err="1"/>
              <a:t>l’ajut.Pla</a:t>
            </a:r>
            <a:r>
              <a:rPr lang="ca-ES" dirty="0"/>
              <a:t> Director de Cooperació de l’ajuntament de </a:t>
            </a:r>
            <a:r>
              <a:rPr lang="ca-ES" dirty="0" smtClean="0"/>
              <a:t>Barcelona </a:t>
            </a:r>
            <a:r>
              <a:rPr lang="ca-ES" dirty="0"/>
              <a:t>(2006-2008). Huracà </a:t>
            </a:r>
            <a:r>
              <a:rPr lang="ca-ES" dirty="0" err="1"/>
              <a:t>Katrina</a:t>
            </a:r>
            <a:r>
              <a:rPr lang="ca-ES" dirty="0"/>
              <a:t> a Nova Orleans </a:t>
            </a:r>
            <a:r>
              <a:rPr lang="ca-ES" dirty="0" err="1"/>
              <a:t>vs</a:t>
            </a:r>
            <a:r>
              <a:rPr lang="ca-ES" dirty="0"/>
              <a:t> huracà </a:t>
            </a:r>
            <a:r>
              <a:rPr lang="ca-ES" dirty="0" err="1"/>
              <a:t>Stan</a:t>
            </a:r>
            <a:r>
              <a:rPr lang="ca-ES" dirty="0"/>
              <a:t> a Guatemala i terratrèmol a </a:t>
            </a:r>
            <a:r>
              <a:rPr lang="ca-ES" dirty="0" smtClean="0"/>
              <a:t>Pakistan</a:t>
            </a:r>
            <a:r>
              <a:rPr lang="ca-ES" dirty="0"/>
              <a:t>. Campanya Pobresa Zero - Qui deu a qui</a:t>
            </a:r>
            <a:r>
              <a:rPr lang="ca-ES" dirty="0" smtClean="0"/>
              <a:t>?</a:t>
            </a:r>
          </a:p>
          <a:p>
            <a:endParaRPr lang="es-ES" dirty="0"/>
          </a:p>
          <a:p>
            <a:endParaRPr lang="es-ES" dirty="0" smtClean="0"/>
          </a:p>
          <a:p>
            <a:endParaRPr lang="es-ES" dirty="0"/>
          </a:p>
          <a:p>
            <a:endParaRPr lang="es-ES" dirty="0" smtClean="0"/>
          </a:p>
          <a:p>
            <a:endParaRPr lang="es-ES" dirty="0"/>
          </a:p>
          <a:p>
            <a:endParaRPr lang="ca-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638091"/>
            <a:ext cx="20193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4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838" y="476672"/>
            <a:ext cx="8820472" cy="8125301"/>
          </a:xfrm>
          <a:prstGeom prst="rect">
            <a:avLst/>
          </a:prstGeom>
        </p:spPr>
        <p:txBody>
          <a:bodyPr wrap="square">
            <a:spAutoFit/>
          </a:bodyPr>
          <a:lstStyle/>
          <a:p>
            <a:r>
              <a:rPr lang="es-ES" dirty="0" smtClean="0"/>
              <a:t>2006</a:t>
            </a:r>
            <a:r>
              <a:rPr lang="es-ES" dirty="0"/>
              <a:t>   </a:t>
            </a:r>
            <a:r>
              <a:rPr lang="es-ES" dirty="0" err="1"/>
              <a:t>Decret</a:t>
            </a:r>
            <a:r>
              <a:rPr lang="es-ES" dirty="0"/>
              <a:t> </a:t>
            </a:r>
            <a:r>
              <a:rPr lang="es-ES" dirty="0" err="1"/>
              <a:t>espanyol</a:t>
            </a:r>
            <a:r>
              <a:rPr lang="es-ES" dirty="0"/>
              <a:t> de </a:t>
            </a:r>
            <a:r>
              <a:rPr lang="es-ES" dirty="0" err="1"/>
              <a:t>l’estatut</a:t>
            </a:r>
            <a:r>
              <a:rPr lang="es-ES" dirty="0"/>
              <a:t> del </a:t>
            </a:r>
            <a:r>
              <a:rPr lang="es-ES" dirty="0" err="1"/>
              <a:t>cooperant</a:t>
            </a:r>
            <a:r>
              <a:rPr lang="es-ES" dirty="0"/>
              <a:t>. Registre </a:t>
            </a:r>
            <a:r>
              <a:rPr lang="es-ES" dirty="0" err="1"/>
              <a:t>català</a:t>
            </a:r>
            <a:r>
              <a:rPr lang="es-ES" dirty="0"/>
              <a:t> </a:t>
            </a:r>
            <a:r>
              <a:rPr lang="es-ES" dirty="0" err="1"/>
              <a:t>d’ONGD</a:t>
            </a:r>
            <a:r>
              <a:rPr lang="es-ES" dirty="0"/>
              <a:t>. </a:t>
            </a:r>
            <a:r>
              <a:rPr lang="es-ES" dirty="0" err="1"/>
              <a:t>Llei</a:t>
            </a:r>
            <a:r>
              <a:rPr lang="es-ES" dirty="0"/>
              <a:t> del </a:t>
            </a:r>
            <a:r>
              <a:rPr lang="es-ES" dirty="0" err="1"/>
              <a:t>deute</a:t>
            </a:r>
            <a:r>
              <a:rPr lang="es-ES" dirty="0"/>
              <a:t> </a:t>
            </a:r>
            <a:r>
              <a:rPr lang="es-ES" dirty="0" err="1"/>
              <a:t>extern</a:t>
            </a:r>
            <a:r>
              <a:rPr lang="es-ES" dirty="0"/>
              <a:t> (Ley </a:t>
            </a:r>
            <a:r>
              <a:rPr lang="es-ES" dirty="0" smtClean="0"/>
              <a:t>38/2006 </a:t>
            </a:r>
            <a:r>
              <a:rPr lang="es-ES" dirty="0"/>
              <a:t>de gestión de la deuda externa).        </a:t>
            </a:r>
          </a:p>
          <a:p>
            <a:endParaRPr lang="ca-ES" dirty="0"/>
          </a:p>
          <a:p>
            <a:r>
              <a:rPr lang="ca-ES" dirty="0"/>
              <a:t>      </a:t>
            </a:r>
          </a:p>
          <a:p>
            <a:r>
              <a:rPr lang="ca-ES" dirty="0" smtClean="0"/>
              <a:t>2007</a:t>
            </a:r>
            <a:r>
              <a:rPr lang="ca-ES" dirty="0"/>
              <a:t>   Acusacions </a:t>
            </a:r>
            <a:r>
              <a:rPr lang="ca-ES" dirty="0" err="1"/>
              <a:t>Intervida</a:t>
            </a:r>
            <a:r>
              <a:rPr lang="ca-ES" dirty="0"/>
              <a:t>, ANESVAD. 2n Pla director 2007-2010 de la Generalitat de Catalunya </a:t>
            </a:r>
            <a:r>
              <a:rPr lang="ca-ES" dirty="0" smtClean="0"/>
              <a:t>.</a:t>
            </a:r>
          </a:p>
          <a:p>
            <a:endParaRPr lang="es-ES" dirty="0"/>
          </a:p>
          <a:p>
            <a:endParaRPr lang="es-ES" dirty="0" smtClean="0"/>
          </a:p>
          <a:p>
            <a:endParaRPr lang="es-ES" dirty="0" smtClean="0"/>
          </a:p>
          <a:p>
            <a:endParaRPr lang="es-ES" dirty="0"/>
          </a:p>
          <a:p>
            <a:endParaRPr lang="es-ES" dirty="0" smtClean="0"/>
          </a:p>
          <a:p>
            <a:endParaRPr lang="es-ES" dirty="0"/>
          </a:p>
          <a:p>
            <a:endParaRPr lang="ca-ES" dirty="0"/>
          </a:p>
          <a:p>
            <a:endParaRPr lang="ca-ES" dirty="0"/>
          </a:p>
          <a:p>
            <a:r>
              <a:rPr lang="ca-ES" dirty="0"/>
              <a:t> </a:t>
            </a:r>
          </a:p>
          <a:p>
            <a:r>
              <a:rPr lang="ca-ES" dirty="0" smtClean="0"/>
              <a:t>2008</a:t>
            </a:r>
            <a:r>
              <a:rPr lang="ca-ES" dirty="0"/>
              <a:t>   La Generalitat de Catalunya aprova un 21% del seu pressupost de cooperació com ajut </a:t>
            </a:r>
            <a:r>
              <a:rPr lang="ca-ES" dirty="0" smtClean="0"/>
              <a:t>reemborsable </a:t>
            </a:r>
            <a:r>
              <a:rPr lang="ca-ES" dirty="0"/>
              <a:t>(Pla Anual 2008). Resolució del Govern a desembre 2008 de no aplicació de </a:t>
            </a:r>
            <a:r>
              <a:rPr lang="ca-ES" dirty="0" smtClean="0"/>
              <a:t>l’instrument </a:t>
            </a:r>
            <a:r>
              <a:rPr lang="ca-ES" dirty="0"/>
              <a:t>(tasca d’incidència política de la FCONGD). 2n PD de </a:t>
            </a:r>
            <a:r>
              <a:rPr lang="ca-ES" dirty="0" err="1"/>
              <a:t>l’ajunt</a:t>
            </a:r>
            <a:r>
              <a:rPr lang="ca-ES" dirty="0"/>
              <a:t> de Barcelona (2009-12). 2n </a:t>
            </a:r>
            <a:r>
              <a:rPr lang="ca-ES" dirty="0" smtClean="0"/>
              <a:t>PD </a:t>
            </a:r>
            <a:r>
              <a:rPr lang="ca-ES" dirty="0"/>
              <a:t>de </a:t>
            </a:r>
            <a:r>
              <a:rPr lang="ca-ES" dirty="0" err="1"/>
              <a:t>l’ajunt</a:t>
            </a:r>
            <a:r>
              <a:rPr lang="ca-ES" dirty="0"/>
              <a:t> de l’Hospitalet (2008-11). Creació Confederació d’ONG i la Taula d’ONGD de Catalunya </a:t>
            </a:r>
            <a:r>
              <a:rPr lang="ca-ES" dirty="0" smtClean="0"/>
              <a:t>(</a:t>
            </a:r>
            <a:r>
              <a:rPr lang="ca-ES" dirty="0"/>
              <a:t>TOC). Cimera FAO a Roma per la crisi alimentària. </a:t>
            </a:r>
            <a:r>
              <a:rPr lang="ca-ES" dirty="0" err="1"/>
              <a:t>Foro</a:t>
            </a:r>
            <a:r>
              <a:rPr lang="ca-ES" dirty="0"/>
              <a:t> d’Accra per avaluar principis acordats </a:t>
            </a:r>
            <a:r>
              <a:rPr lang="ca-ES" dirty="0" smtClean="0"/>
              <a:t>Declaració </a:t>
            </a:r>
            <a:r>
              <a:rPr lang="ca-ES" dirty="0"/>
              <a:t>de París. </a:t>
            </a:r>
            <a:endParaRPr lang="ca-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ca-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76872"/>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05459"/>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79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1088" y="188640"/>
            <a:ext cx="8208912" cy="6294031"/>
          </a:xfrm>
          <a:prstGeom prst="rect">
            <a:avLst/>
          </a:prstGeom>
        </p:spPr>
        <p:txBody>
          <a:bodyPr wrap="square">
            <a:spAutoFit/>
          </a:bodyPr>
          <a:lstStyle/>
          <a:p>
            <a:r>
              <a:rPr lang="ca-ES" sz="1700" dirty="0" smtClean="0"/>
              <a:t>2009</a:t>
            </a:r>
            <a:r>
              <a:rPr lang="ca-ES" sz="1700" dirty="0"/>
              <a:t>    Disminució de recursos de l’AOD catalana (Pla Anual 2009) dins d’un context de crisis econòmica </a:t>
            </a:r>
            <a:r>
              <a:rPr lang="ca-ES" sz="1700" dirty="0" smtClean="0"/>
              <a:t>global</a:t>
            </a:r>
            <a:r>
              <a:rPr lang="ca-ES" sz="1700" dirty="0"/>
              <a:t>. Desplegament del Pla Director 2007-2010 de la Generalitat (Estratègia País Prioritari –EPP- </a:t>
            </a:r>
            <a:r>
              <a:rPr lang="ca-ES" sz="1700" dirty="0" smtClean="0"/>
              <a:t>Nicaragua</a:t>
            </a:r>
            <a:r>
              <a:rPr lang="ca-ES" sz="1700" dirty="0"/>
              <a:t>, EPP Colòmbia, Estratègia de cooperació multilateral, Estratègia de </a:t>
            </a:r>
            <a:r>
              <a:rPr lang="ca-ES" sz="1700" dirty="0" err="1"/>
              <a:t>codesenvolupament</a:t>
            </a:r>
            <a:r>
              <a:rPr lang="ca-ES" sz="1700" dirty="0"/>
              <a:t>). </a:t>
            </a:r>
            <a:r>
              <a:rPr lang="ca-ES" sz="1700" dirty="0" smtClean="0"/>
              <a:t> </a:t>
            </a:r>
            <a:r>
              <a:rPr lang="ca-ES" sz="1700" dirty="0"/>
              <a:t>Retallada del pressupost de cooperació 2010 i mobilització FCONGD</a:t>
            </a:r>
          </a:p>
          <a:p>
            <a:endParaRPr lang="ca-ES" sz="1700" dirty="0"/>
          </a:p>
          <a:p>
            <a:r>
              <a:rPr lang="ca-ES" sz="1700" dirty="0" smtClean="0"/>
              <a:t>2010      Elaboració </a:t>
            </a:r>
            <a:r>
              <a:rPr lang="ca-ES" sz="1700" dirty="0"/>
              <a:t>del 3r Pla Director de la Generalitat (2011-2014). Presidència espanyola de la UE, 1r </a:t>
            </a:r>
            <a:r>
              <a:rPr lang="ca-ES" sz="1700" dirty="0" smtClean="0"/>
              <a:t>semestre</a:t>
            </a:r>
            <a:r>
              <a:rPr lang="ca-ES" sz="1700" dirty="0"/>
              <a:t>. Retallada pressupost </a:t>
            </a:r>
            <a:r>
              <a:rPr lang="ca-ES" sz="1700" dirty="0" err="1"/>
              <a:t>coope</a:t>
            </a:r>
            <a:r>
              <a:rPr lang="ca-ES" sz="1700" dirty="0"/>
              <a:t> estatal 800M€. Supressió pressupost </a:t>
            </a:r>
            <a:r>
              <a:rPr lang="ca-ES" sz="1700" dirty="0" err="1"/>
              <a:t>coope</a:t>
            </a:r>
            <a:r>
              <a:rPr lang="ca-ES" sz="1700" dirty="0"/>
              <a:t> </a:t>
            </a:r>
            <a:r>
              <a:rPr lang="ca-ES" sz="1700" dirty="0" err="1"/>
              <a:t>ajunt</a:t>
            </a:r>
            <a:r>
              <a:rPr lang="ca-ES" sz="1700" dirty="0"/>
              <a:t> Madrid</a:t>
            </a:r>
          </a:p>
          <a:p>
            <a:endParaRPr lang="ca-ES" sz="1700" dirty="0"/>
          </a:p>
          <a:p>
            <a:pPr marL="342900" indent="-342900">
              <a:buAutoNum type="arabicPlain" startAt="2011"/>
            </a:pPr>
            <a:r>
              <a:rPr lang="ca-ES" sz="1700" dirty="0" smtClean="0"/>
              <a:t>       Campanya </a:t>
            </a:r>
            <a:r>
              <a:rPr lang="ca-ES" sz="1700" dirty="0"/>
              <a:t>Haití. Retallada del pressupost de l'ACCD en un 55% respecte al </a:t>
            </a:r>
            <a:r>
              <a:rPr lang="ca-ES" sz="1700" dirty="0" smtClean="0"/>
              <a:t>2010. Acomiadament </a:t>
            </a:r>
            <a:r>
              <a:rPr lang="ca-ES" sz="1700" dirty="0"/>
              <a:t>del </a:t>
            </a:r>
            <a:r>
              <a:rPr lang="ca-ES" sz="1700" dirty="0" smtClean="0"/>
              <a:t>50</a:t>
            </a:r>
            <a:r>
              <a:rPr lang="ca-ES" sz="1700" dirty="0"/>
              <a:t>% de la plantilla de l'ACCD (46 de </a:t>
            </a:r>
            <a:r>
              <a:rPr lang="ca-ES" sz="1700" dirty="0" smtClean="0"/>
              <a:t>93 treballadores</a:t>
            </a:r>
            <a:r>
              <a:rPr lang="ca-ES" sz="1700" dirty="0"/>
              <a:t>). Acomiadament de personal d'entitats (IO, </a:t>
            </a:r>
            <a:r>
              <a:rPr lang="ca-ES" sz="1700" dirty="0" smtClean="0"/>
              <a:t>SETEM</a:t>
            </a:r>
            <a:r>
              <a:rPr lang="ca-ES" sz="1700" dirty="0"/>
              <a:t>, etc.). Govern PP a l'estat i CCAA. Reduccions pressupost cooperació CCAA i </a:t>
            </a:r>
            <a:r>
              <a:rPr lang="ca-ES" sz="1700" dirty="0" smtClean="0"/>
              <a:t>Estat</a:t>
            </a:r>
          </a:p>
          <a:p>
            <a:endParaRPr lang="es-ES" sz="1700" dirty="0" smtClean="0"/>
          </a:p>
          <a:p>
            <a:r>
              <a:rPr lang="ca-ES" sz="1700" dirty="0" smtClean="0"/>
              <a:t>2012</a:t>
            </a:r>
            <a:r>
              <a:rPr lang="ca-ES" sz="1700" dirty="0"/>
              <a:t>	Reducció pressupost MAEC de 1000M€. Tancament a l’ACCD. Acomiadament personal (FCONGD</a:t>
            </a:r>
            <a:r>
              <a:rPr lang="ca-ES" sz="1700" dirty="0" smtClean="0"/>
              <a:t>, </a:t>
            </a:r>
            <a:r>
              <a:rPr lang="ca-ES" sz="1700" dirty="0" err="1"/>
              <a:t>Eng</a:t>
            </a:r>
            <a:r>
              <a:rPr lang="ca-ES" sz="1700" dirty="0"/>
              <a:t> SF, </a:t>
            </a:r>
            <a:r>
              <a:rPr lang="ca-ES" sz="1700" dirty="0" err="1"/>
              <a:t>etc</a:t>
            </a:r>
            <a:r>
              <a:rPr lang="ca-ES" sz="1700" dirty="0"/>
              <a:t>), pressupost ACCD 9,5M€ (83% de reducció respecte </a:t>
            </a:r>
            <a:r>
              <a:rPr lang="ca-ES" sz="1700" dirty="0" smtClean="0"/>
              <a:t>2010</a:t>
            </a:r>
            <a:r>
              <a:rPr lang="ca-ES" sz="1700" dirty="0"/>
              <a:t>)</a:t>
            </a:r>
          </a:p>
          <a:p>
            <a:pPr marL="342900" indent="-342900">
              <a:buAutoNum type="arabicPlain" startAt="2011"/>
            </a:pPr>
            <a:endParaRPr lang="ca-ES" dirty="0" smtClean="0"/>
          </a:p>
          <a:p>
            <a:pPr marL="342900" indent="-342900">
              <a:buAutoNum type="arabicPlain" startAt="2011"/>
            </a:pPr>
            <a:endParaRPr lang="es-ES" sz="1600" dirty="0"/>
          </a:p>
          <a:p>
            <a:endParaRPr lang="es-ES" sz="1600" dirty="0" smtClean="0"/>
          </a:p>
          <a:p>
            <a:pPr marL="342900" indent="-342900">
              <a:buAutoNum type="arabicPlain" startAt="2011"/>
            </a:pPr>
            <a:endParaRPr lang="es-ES" sz="1600" dirty="0"/>
          </a:p>
          <a:p>
            <a:pPr marL="342900" indent="-342900">
              <a:buAutoNum type="arabicPlain" startAt="2011"/>
            </a:pPr>
            <a:endParaRPr lang="es-ES" sz="1600" dirty="0" smtClean="0"/>
          </a:p>
          <a:p>
            <a:pPr marL="342900" indent="-342900">
              <a:buAutoNum type="arabicPlain" startAt="2011"/>
            </a:pPr>
            <a:endParaRPr lang="es-ES" sz="1600" dirty="0"/>
          </a:p>
          <a:p>
            <a:endParaRPr lang="ca-ES"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8691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840585"/>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96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88640"/>
            <a:ext cx="8208912" cy="7294305"/>
          </a:xfrm>
          <a:prstGeom prst="rect">
            <a:avLst/>
          </a:prstGeom>
        </p:spPr>
        <p:txBody>
          <a:bodyPr wrap="square">
            <a:spAutoFit/>
          </a:bodyPr>
          <a:lstStyle/>
          <a:p>
            <a:endParaRPr lang="ca-ES" dirty="0"/>
          </a:p>
          <a:p>
            <a:r>
              <a:rPr lang="ca-ES" dirty="0" smtClean="0"/>
              <a:t>2013     </a:t>
            </a:r>
            <a:r>
              <a:rPr lang="ca-ES" dirty="0"/>
              <a:t>Desapareix SECI i es recupera SECIPI. Cooperació s'integra a Secretaria General de </a:t>
            </a:r>
            <a:r>
              <a:rPr lang="ca-ES" dirty="0" smtClean="0"/>
              <a:t>Cooperació </a:t>
            </a:r>
            <a:r>
              <a:rPr lang="ca-ES" dirty="0"/>
              <a:t>(rang de </a:t>
            </a:r>
            <a:r>
              <a:rPr lang="ca-ES" dirty="0" err="1"/>
              <a:t>subsecretaria</a:t>
            </a:r>
            <a:r>
              <a:rPr lang="ca-ES" dirty="0"/>
              <a:t>). Dimiteix el director de l'AECID. Ajut Humanitari 12,3M€ (10% de 2012)</a:t>
            </a:r>
          </a:p>
          <a:p>
            <a:endParaRPr lang="ca-ES" dirty="0" smtClean="0"/>
          </a:p>
          <a:p>
            <a:r>
              <a:rPr lang="ca-ES" dirty="0" smtClean="0"/>
              <a:t>Rajoy </a:t>
            </a:r>
            <a:r>
              <a:rPr lang="ca-ES" dirty="0" err="1"/>
              <a:t>pressumeix</a:t>
            </a:r>
            <a:r>
              <a:rPr lang="ca-ES" dirty="0"/>
              <a:t> de política de cooperació per aconseguir un seient al Consell de Seguretat </a:t>
            </a:r>
            <a:r>
              <a:rPr lang="ca-ES" dirty="0" smtClean="0"/>
              <a:t>de </a:t>
            </a:r>
            <a:r>
              <a:rPr lang="ca-ES" dirty="0"/>
              <a:t>les NNUU (setembre 2013). 4rt Pla Director de Cooperació espanyola 2013-2017 impulsa </a:t>
            </a:r>
            <a:r>
              <a:rPr lang="ca-ES" dirty="0" smtClean="0"/>
              <a:t>promoció  </a:t>
            </a:r>
            <a:r>
              <a:rPr lang="ca-ES" dirty="0"/>
              <a:t>Marca Espanya front a l'AOD. Pressupost AECID 2013 &lt; cost aeroport Castelló o Ciudad </a:t>
            </a:r>
            <a:r>
              <a:rPr lang="ca-ES" dirty="0" smtClean="0"/>
              <a:t>Real</a:t>
            </a:r>
            <a:r>
              <a:rPr lang="ca-ES" dirty="0"/>
              <a:t>. Rescat Banc de València &gt; AOD 2010. Terratrèmol a Filipines.</a:t>
            </a:r>
          </a:p>
          <a:p>
            <a:endParaRPr lang="ca-ES" dirty="0"/>
          </a:p>
          <a:p>
            <a:pPr marL="342900" indent="-342900">
              <a:buAutoNum type="arabicPlain" startAt="2014"/>
            </a:pPr>
            <a:r>
              <a:rPr lang="ca-ES" dirty="0" smtClean="0"/>
              <a:t>     Pressupost </a:t>
            </a:r>
            <a:r>
              <a:rPr lang="ca-ES" dirty="0"/>
              <a:t>2014 País Basc (25,2 M€) increment del 12% respecte a 2013. Pressupost </a:t>
            </a:r>
            <a:r>
              <a:rPr lang="ca-ES" dirty="0" smtClean="0"/>
              <a:t>AECID </a:t>
            </a:r>
            <a:r>
              <a:rPr lang="ca-ES" dirty="0"/>
              <a:t>2014 (241 M€) disminució 9,2% respecte 2013 (266,5 M€). Dimissió director ACCD</a:t>
            </a:r>
            <a:r>
              <a:rPr lang="ca-ES" dirty="0" smtClean="0"/>
              <a:t>.</a:t>
            </a:r>
          </a:p>
          <a:p>
            <a:pPr marL="342900" indent="-342900">
              <a:buAutoNum type="arabicPlain" startAt="2014"/>
            </a:pPr>
            <a:endParaRPr lang="es-ES" dirty="0"/>
          </a:p>
          <a:p>
            <a:pPr marL="342900" indent="-342900">
              <a:buAutoNum type="arabicPlain" startAt="2014"/>
            </a:pPr>
            <a:r>
              <a:rPr lang="es-ES" dirty="0" smtClean="0"/>
              <a:t> </a:t>
            </a:r>
            <a:r>
              <a:rPr lang="es-ES" dirty="0" err="1" smtClean="0"/>
              <a:t>Any</a:t>
            </a:r>
            <a:r>
              <a:rPr lang="es-ES" dirty="0" smtClean="0"/>
              <a:t> </a:t>
            </a:r>
            <a:r>
              <a:rPr lang="es-ES" dirty="0" err="1" smtClean="0"/>
              <a:t>Europeu</a:t>
            </a:r>
            <a:r>
              <a:rPr lang="es-ES" dirty="0" smtClean="0"/>
              <a:t> del </a:t>
            </a:r>
            <a:r>
              <a:rPr lang="es-ES" dirty="0" err="1" smtClean="0"/>
              <a:t>Desenvolupament</a:t>
            </a:r>
            <a:r>
              <a:rPr lang="es-ES" dirty="0" smtClean="0"/>
              <a:t>. Beijing+20. </a:t>
            </a:r>
            <a:r>
              <a:rPr lang="es-ES" dirty="0" err="1" smtClean="0"/>
              <a:t>Revisió</a:t>
            </a:r>
            <a:r>
              <a:rPr lang="es-ES" dirty="0" smtClean="0"/>
              <a:t> </a:t>
            </a:r>
            <a:r>
              <a:rPr lang="es-ES" dirty="0" err="1" smtClean="0"/>
              <a:t>dels</a:t>
            </a:r>
            <a:r>
              <a:rPr lang="es-ES" dirty="0" smtClean="0"/>
              <a:t> ODM de les NNUU.</a:t>
            </a:r>
          </a:p>
          <a:p>
            <a:pPr marL="342900" indent="-342900">
              <a:buAutoNum type="arabicPlain" startAt="2014"/>
            </a:pPr>
            <a:endParaRPr lang="es-ES" dirty="0"/>
          </a:p>
          <a:p>
            <a:pPr marL="342900" indent="-342900">
              <a:buAutoNum type="arabicPlain" startAt="2014"/>
            </a:pPr>
            <a:r>
              <a:rPr lang="es-ES" dirty="0" smtClean="0"/>
              <a:t> </a:t>
            </a:r>
            <a:r>
              <a:rPr lang="es-ES" dirty="0" err="1" smtClean="0"/>
              <a:t>Crisi</a:t>
            </a:r>
            <a:r>
              <a:rPr lang="es-ES" dirty="0" smtClean="0"/>
              <a:t> </a:t>
            </a:r>
            <a:r>
              <a:rPr lang="es-ES" dirty="0" err="1" smtClean="0"/>
              <a:t>dels</a:t>
            </a:r>
            <a:r>
              <a:rPr lang="es-ES" dirty="0" smtClean="0"/>
              <a:t> </a:t>
            </a:r>
            <a:r>
              <a:rPr lang="es-ES" dirty="0" err="1" smtClean="0"/>
              <a:t>refugiats</a:t>
            </a:r>
            <a:r>
              <a:rPr lang="es-ES" dirty="0" smtClean="0"/>
              <a:t> </a:t>
            </a:r>
            <a:r>
              <a:rPr lang="es-ES" dirty="0" err="1" smtClean="0"/>
              <a:t>sirians</a:t>
            </a:r>
            <a:r>
              <a:rPr lang="es-ES" dirty="0" smtClean="0"/>
              <a:t> i </a:t>
            </a:r>
            <a:r>
              <a:rPr lang="es-ES" dirty="0" err="1" smtClean="0"/>
              <a:t>acord</a:t>
            </a:r>
            <a:r>
              <a:rPr lang="es-ES" dirty="0" smtClean="0"/>
              <a:t> UE-</a:t>
            </a:r>
            <a:r>
              <a:rPr lang="es-ES" dirty="0" err="1" smtClean="0"/>
              <a:t>Turquia</a:t>
            </a:r>
            <a:r>
              <a:rPr lang="es-ES" dirty="0" smtClean="0"/>
              <a:t>. </a:t>
            </a:r>
            <a:endParaRPr lang="es-ES" dirty="0"/>
          </a:p>
          <a:p>
            <a:r>
              <a:rPr lang="es-ES" dirty="0" err="1" smtClean="0"/>
              <a:t>Pressupost</a:t>
            </a:r>
            <a:r>
              <a:rPr lang="es-ES" dirty="0" smtClean="0"/>
              <a:t> AECID </a:t>
            </a:r>
            <a:r>
              <a:rPr lang="es-ES" dirty="0" err="1" smtClean="0"/>
              <a:t>disminueix</a:t>
            </a:r>
            <a:r>
              <a:rPr lang="es-ES" dirty="0" smtClean="0"/>
              <a:t> 1,7M€ respecte 2015. </a:t>
            </a:r>
          </a:p>
          <a:p>
            <a:r>
              <a:rPr lang="es-ES" dirty="0" err="1" smtClean="0"/>
              <a:t>Ajuntament</a:t>
            </a:r>
            <a:r>
              <a:rPr lang="es-ES" dirty="0" smtClean="0"/>
              <a:t> de Barcelona 0,7%. </a:t>
            </a:r>
          </a:p>
          <a:p>
            <a:r>
              <a:rPr lang="es-ES" dirty="0" err="1" smtClean="0"/>
              <a:t>Voluntat</a:t>
            </a:r>
            <a:r>
              <a:rPr lang="es-ES" dirty="0" smtClean="0"/>
              <a:t> </a:t>
            </a:r>
            <a:r>
              <a:rPr lang="es-ES" dirty="0" err="1" smtClean="0"/>
              <a:t>assoliment</a:t>
            </a:r>
            <a:r>
              <a:rPr lang="es-ES" dirty="0" smtClean="0"/>
              <a:t> 0,4% Generalitat (Raül </a:t>
            </a:r>
            <a:r>
              <a:rPr lang="es-ES" dirty="0" err="1"/>
              <a:t>R</a:t>
            </a:r>
            <a:r>
              <a:rPr lang="es-ES" dirty="0" err="1" smtClean="0"/>
              <a:t>omeva</a:t>
            </a:r>
            <a:r>
              <a:rPr lang="es-ES" dirty="0" smtClean="0"/>
              <a:t>)</a:t>
            </a:r>
          </a:p>
          <a:p>
            <a:pPr marL="342900" indent="-342900">
              <a:buAutoNum type="arabicPlain" startAt="2014"/>
            </a:pPr>
            <a:endParaRPr lang="es-ES" dirty="0"/>
          </a:p>
          <a:p>
            <a:pPr marL="342900" indent="-342900">
              <a:buAutoNum type="arabicPlain" startAt="2014"/>
            </a:pPr>
            <a:endParaRPr lang="es-ES" dirty="0" smtClean="0"/>
          </a:p>
          <a:p>
            <a:pPr marL="342900" indent="-342900">
              <a:buAutoNum type="arabicPlain" startAt="2014"/>
            </a:pPr>
            <a:endParaRPr lang="es-ES" dirty="0"/>
          </a:p>
          <a:p>
            <a:pPr marL="342900" indent="-342900">
              <a:buAutoNum type="arabicPlain" startAt="2014"/>
            </a:pPr>
            <a:endParaRPr lang="es-ES" dirty="0" smtClean="0"/>
          </a:p>
          <a:p>
            <a:pPr marL="342900" indent="-342900">
              <a:buAutoNum type="arabicPlain" startAt="2014"/>
            </a:pPr>
            <a:endParaRPr lang="ca-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01317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22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1581" y="260648"/>
            <a:ext cx="8280920" cy="7232749"/>
          </a:xfrm>
          <a:prstGeom prst="rect">
            <a:avLst/>
          </a:prstGeom>
        </p:spPr>
        <p:txBody>
          <a:bodyPr wrap="square">
            <a:spAutoFit/>
          </a:bodyPr>
          <a:lstStyle/>
          <a:p>
            <a:r>
              <a:rPr lang="pt-BR" sz="1600" b="1" dirty="0"/>
              <a:t>ÒRGANS DE DIRECCIÓ I EXECUCIÓ: </a:t>
            </a:r>
            <a:r>
              <a:rPr lang="pt-BR" sz="1600" dirty="0"/>
              <a:t>MINISTERI D’AFERS EXTERIORS I COOPERACIÓ – MAEC- I EL MINISTERI D’ECONOMIA I HISENDA.</a:t>
            </a:r>
          </a:p>
          <a:p>
            <a:r>
              <a:rPr lang="ca-ES" sz="1600" dirty="0"/>
              <a:t>  </a:t>
            </a:r>
          </a:p>
          <a:p>
            <a:r>
              <a:rPr lang="pt-BR" sz="1600" u="sng" dirty="0"/>
              <a:t>MINISTERI D’AFERS EXTERIORS I COOPERACIÓ</a:t>
            </a:r>
            <a:endParaRPr lang="pt-BR" sz="1600" dirty="0"/>
          </a:p>
          <a:p>
            <a:r>
              <a:rPr lang="ca-ES" sz="1600" b="1" dirty="0"/>
              <a:t>SECI (SECRETARIA DE ESTADO DE COOPERACIÓN INTERNACIONAL)</a:t>
            </a:r>
            <a:r>
              <a:rPr lang="ca-ES" sz="1600" dirty="0"/>
              <a:t> </a:t>
            </a:r>
            <a:r>
              <a:rPr lang="ca-ES" sz="1600" b="1" dirty="0"/>
              <a:t>/ SECIPI (SECRETARIA DE ESTADO DE COOPERACIÓN INTERNACIONAL APRA IBEROAMÉRICA): </a:t>
            </a:r>
            <a:r>
              <a:rPr lang="ca-ES" sz="1600" dirty="0"/>
              <a:t>GESTIONA L’AOD NO REEMBOLSABLE (BILATERAL I MULTILATERAL), ELS RECURSOS DE ELS ONGD, LES CONTRIBUCIONS A INSTITUCIONS MULTILATERALS NO FINANCERES I AL FIDA (FONDO INTERNACIONAL DE DESARROLLO AGRÍCOLA) </a:t>
            </a:r>
          </a:p>
          <a:p>
            <a:r>
              <a:rPr lang="ca-ES" sz="1600" dirty="0"/>
              <a:t> </a:t>
            </a:r>
          </a:p>
          <a:p>
            <a:r>
              <a:rPr lang="es-ES" sz="1600" b="1" dirty="0"/>
              <a:t>DGPOLDE:</a:t>
            </a:r>
            <a:r>
              <a:rPr lang="es-ES" sz="1600" dirty="0"/>
              <a:t> DIRECCIÓN GENERAL DE PLANIFICACIÓN Y EVALUACIÓN DE POLÍTICAS DE DESARROLLO (EX OPE: OFICINA DE PLANIFICACIÓN Y EVALUACIÓN) / PREPARA LA PROPOSTA DEL PLA ANUAL / PD SOBRE PRIORITATS I ESTRATÈGIES DE LA COOPERACIÓ ESPANYOLA </a:t>
            </a:r>
          </a:p>
          <a:p>
            <a:r>
              <a:rPr lang="ca-ES" sz="1600" b="1" dirty="0"/>
              <a:t>AECID:</a:t>
            </a:r>
            <a:r>
              <a:rPr lang="ca-ES" sz="1600" dirty="0"/>
              <a:t> ORGANISME AUTÒNOM ADSCRIT A SECI, ÒRGAN DE GESTIÓ DE LA POLÍTICA ESPANYOLA DE COOPERACIÓ. GESTIONA ELS PROGRAMES DE COFINANÇAMENT AMB LES ONGD, AJUT HUMANITARI I EMERGÈNCIES. XARXA DE 29 OTC ADSCRITES A LES AMBAIXADES (20 AL; 4 ÀFRICA, 3 MAGREB, 1 FILIPINES, 1 PALESTINA), 3 CENTRES IBEROAMERICANS DE FORMACIÓ, 14 CENTRES CULTURALS.</a:t>
            </a:r>
          </a:p>
          <a:p>
            <a:r>
              <a:rPr lang="ca-ES" sz="1600" dirty="0"/>
              <a:t> </a:t>
            </a:r>
          </a:p>
          <a:p>
            <a:r>
              <a:rPr lang="ca-ES" sz="1600" u="sng" dirty="0"/>
              <a:t>MINISTERI D’ECONOMIA I HISENDA</a:t>
            </a:r>
            <a:endParaRPr lang="ca-ES" sz="1600" dirty="0"/>
          </a:p>
          <a:p>
            <a:r>
              <a:rPr lang="es-ES" sz="1600" dirty="0"/>
              <a:t>SEC: SECRETARIA DE ESTADO DE COMERCIO, TURISMO Y DE LA PEQUEÑA Y MEDIANA EMPRESA. GESTIONA L’AOD REEMBOLSABLE, LES APORTACIONS ALS FAD I LA GESTIÓ DEL DEUTE </a:t>
            </a:r>
            <a:r>
              <a:rPr lang="es-ES" sz="1600" dirty="0" smtClean="0"/>
              <a:t>EXTERN</a:t>
            </a:r>
          </a:p>
          <a:p>
            <a:endParaRPr lang="es-ES" sz="1600" dirty="0"/>
          </a:p>
          <a:p>
            <a:endParaRPr lang="es-ES" sz="1600" dirty="0" smtClean="0"/>
          </a:p>
          <a:p>
            <a:endParaRPr lang="es-ES" sz="1600" dirty="0"/>
          </a:p>
          <a:p>
            <a:endParaRPr lang="es-ES" sz="1600" dirty="0" smtClean="0"/>
          </a:p>
          <a:p>
            <a:endParaRPr lang="es-ES" sz="1600" dirty="0"/>
          </a:p>
          <a:p>
            <a:endParaRPr lang="es-ES" sz="1600" dirty="0" smtClean="0"/>
          </a:p>
          <a:p>
            <a:endParaRPr lang="es-ES" sz="1600" dirty="0"/>
          </a:p>
        </p:txBody>
      </p:sp>
    </p:spTree>
    <p:extLst>
      <p:ext uri="{BB962C8B-B14F-4D97-AF65-F5344CB8AC3E}">
        <p14:creationId xmlns:p14="http://schemas.microsoft.com/office/powerpoint/2010/main" val="387453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a:grpSpLocks/>
          </p:cNvGrpSpPr>
          <p:nvPr/>
        </p:nvGrpSpPr>
        <p:grpSpPr bwMode="auto">
          <a:xfrm>
            <a:off x="1936171" y="562322"/>
            <a:ext cx="5290185" cy="2084070"/>
            <a:chOff x="1846" y="208"/>
            <a:chExt cx="8331" cy="3282"/>
          </a:xfrm>
        </p:grpSpPr>
        <p:sp>
          <p:nvSpPr>
            <p:cNvPr id="3" name="Rectangle 161"/>
            <p:cNvSpPr>
              <a:spLocks noChangeArrowheads="1"/>
            </p:cNvSpPr>
            <p:nvPr/>
          </p:nvSpPr>
          <p:spPr bwMode="auto">
            <a:xfrm>
              <a:off x="1849" y="652"/>
              <a:ext cx="4226" cy="231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4" name="Rectangle 160"/>
            <p:cNvSpPr>
              <a:spLocks noChangeArrowheads="1"/>
            </p:cNvSpPr>
            <p:nvPr/>
          </p:nvSpPr>
          <p:spPr bwMode="auto">
            <a:xfrm>
              <a:off x="1849" y="652"/>
              <a:ext cx="4226" cy="23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sp>
          <p:nvSpPr>
            <p:cNvPr id="5" name="Rectangle 159"/>
            <p:cNvSpPr>
              <a:spLocks noChangeArrowheads="1"/>
            </p:cNvSpPr>
            <p:nvPr/>
          </p:nvSpPr>
          <p:spPr bwMode="auto">
            <a:xfrm>
              <a:off x="2002" y="732"/>
              <a:ext cx="3458" cy="216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6" name="Freeform 158"/>
            <p:cNvSpPr>
              <a:spLocks/>
            </p:cNvSpPr>
            <p:nvPr/>
          </p:nvSpPr>
          <p:spPr bwMode="auto">
            <a:xfrm>
              <a:off x="2783" y="1041"/>
              <a:ext cx="1147" cy="1637"/>
            </a:xfrm>
            <a:custGeom>
              <a:avLst/>
              <a:gdLst>
                <a:gd name="T0" fmla="+- 0 3110 2783"/>
                <a:gd name="T1" fmla="*/ T0 w 1147"/>
                <a:gd name="T2" fmla="+- 0 1041 1041"/>
                <a:gd name="T3" fmla="*/ 1041 h 1637"/>
                <a:gd name="T4" fmla="+- 0 3109 2783"/>
                <a:gd name="T5" fmla="*/ T4 w 1147"/>
                <a:gd name="T6" fmla="+- 0 1860 1041"/>
                <a:gd name="T7" fmla="*/ 1860 h 1637"/>
                <a:gd name="T8" fmla="+- 0 2783 2783"/>
                <a:gd name="T9" fmla="*/ T8 w 1147"/>
                <a:gd name="T10" fmla="+- 0 2612 1041"/>
                <a:gd name="T11" fmla="*/ 2612 h 1637"/>
                <a:gd name="T12" fmla="+- 0 2860 2783"/>
                <a:gd name="T13" fmla="*/ T12 w 1147"/>
                <a:gd name="T14" fmla="+- 0 2640 1041"/>
                <a:gd name="T15" fmla="*/ 2640 h 1637"/>
                <a:gd name="T16" fmla="+- 0 2940 2783"/>
                <a:gd name="T17" fmla="*/ T16 w 1147"/>
                <a:gd name="T18" fmla="+- 0 2661 1041"/>
                <a:gd name="T19" fmla="*/ 2661 h 1637"/>
                <a:gd name="T20" fmla="+- 0 3023 2783"/>
                <a:gd name="T21" fmla="*/ T20 w 1147"/>
                <a:gd name="T22" fmla="+- 0 2674 1041"/>
                <a:gd name="T23" fmla="*/ 2674 h 1637"/>
                <a:gd name="T24" fmla="+- 0 3109 2783"/>
                <a:gd name="T25" fmla="*/ T24 w 1147"/>
                <a:gd name="T26" fmla="+- 0 2678 1041"/>
                <a:gd name="T27" fmla="*/ 2678 h 1637"/>
                <a:gd name="T28" fmla="+- 0 3184 2783"/>
                <a:gd name="T29" fmla="*/ T28 w 1147"/>
                <a:gd name="T30" fmla="+- 0 2675 1041"/>
                <a:gd name="T31" fmla="*/ 2675 h 1637"/>
                <a:gd name="T32" fmla="+- 0 3257 2783"/>
                <a:gd name="T33" fmla="*/ T32 w 1147"/>
                <a:gd name="T34" fmla="+- 0 2665 1041"/>
                <a:gd name="T35" fmla="*/ 2665 h 1637"/>
                <a:gd name="T36" fmla="+- 0 3328 2783"/>
                <a:gd name="T37" fmla="*/ T36 w 1147"/>
                <a:gd name="T38" fmla="+- 0 2649 1041"/>
                <a:gd name="T39" fmla="*/ 2649 h 1637"/>
                <a:gd name="T40" fmla="+- 0 3396 2783"/>
                <a:gd name="T41" fmla="*/ T40 w 1147"/>
                <a:gd name="T42" fmla="+- 0 2627 1041"/>
                <a:gd name="T43" fmla="*/ 2627 h 1637"/>
                <a:gd name="T44" fmla="+- 0 3462 2783"/>
                <a:gd name="T45" fmla="*/ T44 w 1147"/>
                <a:gd name="T46" fmla="+- 0 2600 1041"/>
                <a:gd name="T47" fmla="*/ 2600 h 1637"/>
                <a:gd name="T48" fmla="+- 0 3524 2783"/>
                <a:gd name="T49" fmla="*/ T48 w 1147"/>
                <a:gd name="T50" fmla="+- 0 2567 1041"/>
                <a:gd name="T51" fmla="*/ 2567 h 1637"/>
                <a:gd name="T52" fmla="+- 0 3583 2783"/>
                <a:gd name="T53" fmla="*/ T52 w 1147"/>
                <a:gd name="T54" fmla="+- 0 2529 1041"/>
                <a:gd name="T55" fmla="*/ 2529 h 1637"/>
                <a:gd name="T56" fmla="+- 0 3638 2783"/>
                <a:gd name="T57" fmla="*/ T56 w 1147"/>
                <a:gd name="T58" fmla="+- 0 2487 1041"/>
                <a:gd name="T59" fmla="*/ 2487 h 1637"/>
                <a:gd name="T60" fmla="+- 0 3690 2783"/>
                <a:gd name="T61" fmla="*/ T60 w 1147"/>
                <a:gd name="T62" fmla="+- 0 2440 1041"/>
                <a:gd name="T63" fmla="*/ 2440 h 1637"/>
                <a:gd name="T64" fmla="+- 0 3737 2783"/>
                <a:gd name="T65" fmla="*/ T64 w 1147"/>
                <a:gd name="T66" fmla="+- 0 2388 1041"/>
                <a:gd name="T67" fmla="*/ 2388 h 1637"/>
                <a:gd name="T68" fmla="+- 0 3780 2783"/>
                <a:gd name="T69" fmla="*/ T68 w 1147"/>
                <a:gd name="T70" fmla="+- 0 2333 1041"/>
                <a:gd name="T71" fmla="*/ 2333 h 1637"/>
                <a:gd name="T72" fmla="+- 0 3817 2783"/>
                <a:gd name="T73" fmla="*/ T72 w 1147"/>
                <a:gd name="T74" fmla="+- 0 2274 1041"/>
                <a:gd name="T75" fmla="*/ 2274 h 1637"/>
                <a:gd name="T76" fmla="+- 0 3850 2783"/>
                <a:gd name="T77" fmla="*/ T76 w 1147"/>
                <a:gd name="T78" fmla="+- 0 2212 1041"/>
                <a:gd name="T79" fmla="*/ 2212 h 1637"/>
                <a:gd name="T80" fmla="+- 0 3878 2783"/>
                <a:gd name="T81" fmla="*/ T80 w 1147"/>
                <a:gd name="T82" fmla="+- 0 2146 1041"/>
                <a:gd name="T83" fmla="*/ 2146 h 1637"/>
                <a:gd name="T84" fmla="+- 0 3900 2783"/>
                <a:gd name="T85" fmla="*/ T84 w 1147"/>
                <a:gd name="T86" fmla="+- 0 2078 1041"/>
                <a:gd name="T87" fmla="*/ 2078 h 1637"/>
                <a:gd name="T88" fmla="+- 0 3916 2783"/>
                <a:gd name="T89" fmla="*/ T88 w 1147"/>
                <a:gd name="T90" fmla="+- 0 2008 1041"/>
                <a:gd name="T91" fmla="*/ 2008 h 1637"/>
                <a:gd name="T92" fmla="+- 0 3925 2783"/>
                <a:gd name="T93" fmla="*/ T92 w 1147"/>
                <a:gd name="T94" fmla="+- 0 1935 1041"/>
                <a:gd name="T95" fmla="*/ 1935 h 1637"/>
                <a:gd name="T96" fmla="+- 0 3929 2783"/>
                <a:gd name="T97" fmla="*/ T96 w 1147"/>
                <a:gd name="T98" fmla="+- 0 1860 1041"/>
                <a:gd name="T99" fmla="*/ 1860 h 1637"/>
                <a:gd name="T100" fmla="+- 0 3925 2783"/>
                <a:gd name="T101" fmla="*/ T100 w 1147"/>
                <a:gd name="T102" fmla="+- 0 1785 1041"/>
                <a:gd name="T103" fmla="*/ 1785 h 1637"/>
                <a:gd name="T104" fmla="+- 0 3916 2783"/>
                <a:gd name="T105" fmla="*/ T104 w 1147"/>
                <a:gd name="T106" fmla="+- 0 1712 1041"/>
                <a:gd name="T107" fmla="*/ 1712 h 1637"/>
                <a:gd name="T108" fmla="+- 0 3900 2783"/>
                <a:gd name="T109" fmla="*/ T108 w 1147"/>
                <a:gd name="T110" fmla="+- 0 1641 1041"/>
                <a:gd name="T111" fmla="*/ 1641 h 1637"/>
                <a:gd name="T112" fmla="+- 0 3878 2783"/>
                <a:gd name="T113" fmla="*/ T112 w 1147"/>
                <a:gd name="T114" fmla="+- 0 1573 1041"/>
                <a:gd name="T115" fmla="*/ 1573 h 1637"/>
                <a:gd name="T116" fmla="+- 0 3850 2783"/>
                <a:gd name="T117" fmla="*/ T116 w 1147"/>
                <a:gd name="T118" fmla="+- 0 1508 1041"/>
                <a:gd name="T119" fmla="*/ 1508 h 1637"/>
                <a:gd name="T120" fmla="+- 0 3818 2783"/>
                <a:gd name="T121" fmla="*/ T120 w 1147"/>
                <a:gd name="T122" fmla="+- 0 1446 1041"/>
                <a:gd name="T123" fmla="*/ 1446 h 1637"/>
                <a:gd name="T124" fmla="+- 0 3780 2783"/>
                <a:gd name="T125" fmla="*/ T124 w 1147"/>
                <a:gd name="T126" fmla="+- 0 1387 1041"/>
                <a:gd name="T127" fmla="*/ 1387 h 1637"/>
                <a:gd name="T128" fmla="+- 0 3737 2783"/>
                <a:gd name="T129" fmla="*/ T128 w 1147"/>
                <a:gd name="T130" fmla="+- 0 1332 1041"/>
                <a:gd name="T131" fmla="*/ 1332 h 1637"/>
                <a:gd name="T132" fmla="+- 0 3690 2783"/>
                <a:gd name="T133" fmla="*/ T132 w 1147"/>
                <a:gd name="T134" fmla="+- 0 1280 1041"/>
                <a:gd name="T135" fmla="*/ 1280 h 1637"/>
                <a:gd name="T136" fmla="+- 0 3639 2783"/>
                <a:gd name="T137" fmla="*/ T136 w 1147"/>
                <a:gd name="T138" fmla="+- 0 1233 1041"/>
                <a:gd name="T139" fmla="*/ 1233 h 1637"/>
                <a:gd name="T140" fmla="+- 0 3583 2783"/>
                <a:gd name="T141" fmla="*/ T140 w 1147"/>
                <a:gd name="T142" fmla="+- 0 1191 1041"/>
                <a:gd name="T143" fmla="*/ 1191 h 1637"/>
                <a:gd name="T144" fmla="+- 0 3524 2783"/>
                <a:gd name="T145" fmla="*/ T144 w 1147"/>
                <a:gd name="T146" fmla="+- 0 1153 1041"/>
                <a:gd name="T147" fmla="*/ 1153 h 1637"/>
                <a:gd name="T148" fmla="+- 0 3462 2783"/>
                <a:gd name="T149" fmla="*/ T148 w 1147"/>
                <a:gd name="T150" fmla="+- 0 1120 1041"/>
                <a:gd name="T151" fmla="*/ 1120 h 1637"/>
                <a:gd name="T152" fmla="+- 0 3397 2783"/>
                <a:gd name="T153" fmla="*/ T152 w 1147"/>
                <a:gd name="T154" fmla="+- 0 1092 1041"/>
                <a:gd name="T155" fmla="*/ 1092 h 1637"/>
                <a:gd name="T156" fmla="+- 0 3329 2783"/>
                <a:gd name="T157" fmla="*/ T156 w 1147"/>
                <a:gd name="T158" fmla="+- 0 1071 1041"/>
                <a:gd name="T159" fmla="*/ 1071 h 1637"/>
                <a:gd name="T160" fmla="+- 0 3258 2783"/>
                <a:gd name="T161" fmla="*/ T160 w 1147"/>
                <a:gd name="T162" fmla="+- 0 1055 1041"/>
                <a:gd name="T163" fmla="*/ 1055 h 1637"/>
                <a:gd name="T164" fmla="+- 0 3185 2783"/>
                <a:gd name="T165" fmla="*/ T164 w 1147"/>
                <a:gd name="T166" fmla="+- 0 1045 1041"/>
                <a:gd name="T167" fmla="*/ 1045 h 1637"/>
                <a:gd name="T168" fmla="+- 0 3110 2783"/>
                <a:gd name="T169" fmla="*/ T168 w 1147"/>
                <a:gd name="T170" fmla="+- 0 1041 1041"/>
                <a:gd name="T171" fmla="*/ 1041 h 1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147" h="1637">
                  <a:moveTo>
                    <a:pt x="327" y="0"/>
                  </a:moveTo>
                  <a:lnTo>
                    <a:pt x="326" y="819"/>
                  </a:lnTo>
                  <a:lnTo>
                    <a:pt x="0" y="1571"/>
                  </a:lnTo>
                  <a:lnTo>
                    <a:pt x="77" y="1599"/>
                  </a:lnTo>
                  <a:lnTo>
                    <a:pt x="157" y="1620"/>
                  </a:lnTo>
                  <a:lnTo>
                    <a:pt x="240" y="1633"/>
                  </a:lnTo>
                  <a:lnTo>
                    <a:pt x="326" y="1637"/>
                  </a:lnTo>
                  <a:lnTo>
                    <a:pt x="401" y="1634"/>
                  </a:lnTo>
                  <a:lnTo>
                    <a:pt x="474" y="1624"/>
                  </a:lnTo>
                  <a:lnTo>
                    <a:pt x="545" y="1608"/>
                  </a:lnTo>
                  <a:lnTo>
                    <a:pt x="613" y="1586"/>
                  </a:lnTo>
                  <a:lnTo>
                    <a:pt x="679" y="1559"/>
                  </a:lnTo>
                  <a:lnTo>
                    <a:pt x="741" y="1526"/>
                  </a:lnTo>
                  <a:lnTo>
                    <a:pt x="800" y="1488"/>
                  </a:lnTo>
                  <a:lnTo>
                    <a:pt x="855" y="1446"/>
                  </a:lnTo>
                  <a:lnTo>
                    <a:pt x="907" y="1399"/>
                  </a:lnTo>
                  <a:lnTo>
                    <a:pt x="954" y="1347"/>
                  </a:lnTo>
                  <a:lnTo>
                    <a:pt x="997" y="1292"/>
                  </a:lnTo>
                  <a:lnTo>
                    <a:pt x="1034" y="1233"/>
                  </a:lnTo>
                  <a:lnTo>
                    <a:pt x="1067" y="1171"/>
                  </a:lnTo>
                  <a:lnTo>
                    <a:pt x="1095" y="1105"/>
                  </a:lnTo>
                  <a:lnTo>
                    <a:pt x="1117" y="1037"/>
                  </a:lnTo>
                  <a:lnTo>
                    <a:pt x="1133" y="967"/>
                  </a:lnTo>
                  <a:lnTo>
                    <a:pt x="1142" y="894"/>
                  </a:lnTo>
                  <a:lnTo>
                    <a:pt x="1146" y="819"/>
                  </a:lnTo>
                  <a:lnTo>
                    <a:pt x="1142" y="744"/>
                  </a:lnTo>
                  <a:lnTo>
                    <a:pt x="1133" y="671"/>
                  </a:lnTo>
                  <a:lnTo>
                    <a:pt x="1117" y="600"/>
                  </a:lnTo>
                  <a:lnTo>
                    <a:pt x="1095" y="532"/>
                  </a:lnTo>
                  <a:lnTo>
                    <a:pt x="1067" y="467"/>
                  </a:lnTo>
                  <a:lnTo>
                    <a:pt x="1035" y="405"/>
                  </a:lnTo>
                  <a:lnTo>
                    <a:pt x="997" y="346"/>
                  </a:lnTo>
                  <a:lnTo>
                    <a:pt x="954" y="291"/>
                  </a:lnTo>
                  <a:lnTo>
                    <a:pt x="907" y="239"/>
                  </a:lnTo>
                  <a:lnTo>
                    <a:pt x="856" y="192"/>
                  </a:lnTo>
                  <a:lnTo>
                    <a:pt x="800" y="150"/>
                  </a:lnTo>
                  <a:lnTo>
                    <a:pt x="741" y="112"/>
                  </a:lnTo>
                  <a:lnTo>
                    <a:pt x="679" y="79"/>
                  </a:lnTo>
                  <a:lnTo>
                    <a:pt x="614" y="51"/>
                  </a:lnTo>
                  <a:lnTo>
                    <a:pt x="546" y="30"/>
                  </a:lnTo>
                  <a:lnTo>
                    <a:pt x="475" y="14"/>
                  </a:lnTo>
                  <a:lnTo>
                    <a:pt x="402" y="4"/>
                  </a:lnTo>
                  <a:lnTo>
                    <a:pt x="327"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a-ES"/>
            </a:p>
          </p:txBody>
        </p:sp>
        <p:sp>
          <p:nvSpPr>
            <p:cNvPr id="7" name="Freeform 157"/>
            <p:cNvSpPr>
              <a:spLocks/>
            </p:cNvSpPr>
            <p:nvPr/>
          </p:nvSpPr>
          <p:spPr bwMode="auto">
            <a:xfrm>
              <a:off x="2290" y="1054"/>
              <a:ext cx="820" cy="1559"/>
            </a:xfrm>
            <a:custGeom>
              <a:avLst/>
              <a:gdLst>
                <a:gd name="T0" fmla="+- 0 2967 2290"/>
                <a:gd name="T1" fmla="*/ T0 w 820"/>
                <a:gd name="T2" fmla="+- 0 1054 1054"/>
                <a:gd name="T3" fmla="*/ 1054 h 1559"/>
                <a:gd name="T4" fmla="+- 0 2895 2290"/>
                <a:gd name="T5" fmla="*/ T4 w 820"/>
                <a:gd name="T6" fmla="+- 0 1069 1054"/>
                <a:gd name="T7" fmla="*/ 1069 h 1559"/>
                <a:gd name="T8" fmla="+- 0 2827 2290"/>
                <a:gd name="T9" fmla="*/ T8 w 820"/>
                <a:gd name="T10" fmla="+- 0 1091 1054"/>
                <a:gd name="T11" fmla="*/ 1091 h 1559"/>
                <a:gd name="T12" fmla="+- 0 2761 2290"/>
                <a:gd name="T13" fmla="*/ T12 w 820"/>
                <a:gd name="T14" fmla="+- 0 1118 1054"/>
                <a:gd name="T15" fmla="*/ 1118 h 1559"/>
                <a:gd name="T16" fmla="+- 0 2698 2290"/>
                <a:gd name="T17" fmla="*/ T16 w 820"/>
                <a:gd name="T18" fmla="+- 0 1151 1054"/>
                <a:gd name="T19" fmla="*/ 1151 h 1559"/>
                <a:gd name="T20" fmla="+- 0 2638 2290"/>
                <a:gd name="T21" fmla="*/ T20 w 820"/>
                <a:gd name="T22" fmla="+- 0 1188 1054"/>
                <a:gd name="T23" fmla="*/ 1188 h 1559"/>
                <a:gd name="T24" fmla="+- 0 2583 2290"/>
                <a:gd name="T25" fmla="*/ T24 w 820"/>
                <a:gd name="T26" fmla="+- 0 1231 1054"/>
                <a:gd name="T27" fmla="*/ 1231 h 1559"/>
                <a:gd name="T28" fmla="+- 0 2531 2290"/>
                <a:gd name="T29" fmla="*/ T28 w 820"/>
                <a:gd name="T30" fmla="+- 0 1278 1054"/>
                <a:gd name="T31" fmla="*/ 1278 h 1559"/>
                <a:gd name="T32" fmla="+- 0 2483 2290"/>
                <a:gd name="T33" fmla="*/ T32 w 820"/>
                <a:gd name="T34" fmla="+- 0 1329 1054"/>
                <a:gd name="T35" fmla="*/ 1329 h 1559"/>
                <a:gd name="T36" fmla="+- 0 2440 2290"/>
                <a:gd name="T37" fmla="*/ T36 w 820"/>
                <a:gd name="T38" fmla="+- 0 1385 1054"/>
                <a:gd name="T39" fmla="*/ 1385 h 1559"/>
                <a:gd name="T40" fmla="+- 0 2402 2290"/>
                <a:gd name="T41" fmla="*/ T40 w 820"/>
                <a:gd name="T42" fmla="+- 0 1444 1054"/>
                <a:gd name="T43" fmla="*/ 1444 h 1559"/>
                <a:gd name="T44" fmla="+- 0 2369 2290"/>
                <a:gd name="T45" fmla="*/ T44 w 820"/>
                <a:gd name="T46" fmla="+- 0 1506 1054"/>
                <a:gd name="T47" fmla="*/ 1506 h 1559"/>
                <a:gd name="T48" fmla="+- 0 2341 2290"/>
                <a:gd name="T49" fmla="*/ T48 w 820"/>
                <a:gd name="T50" fmla="+- 0 1572 1054"/>
                <a:gd name="T51" fmla="*/ 1572 h 1559"/>
                <a:gd name="T52" fmla="+- 0 2319 2290"/>
                <a:gd name="T53" fmla="*/ T52 w 820"/>
                <a:gd name="T54" fmla="+- 0 1640 1054"/>
                <a:gd name="T55" fmla="*/ 1640 h 1559"/>
                <a:gd name="T56" fmla="+- 0 2303 2290"/>
                <a:gd name="T57" fmla="*/ T56 w 820"/>
                <a:gd name="T58" fmla="+- 0 1711 1054"/>
                <a:gd name="T59" fmla="*/ 1711 h 1559"/>
                <a:gd name="T60" fmla="+- 0 2293 2290"/>
                <a:gd name="T61" fmla="*/ T60 w 820"/>
                <a:gd name="T62" fmla="+- 0 1785 1054"/>
                <a:gd name="T63" fmla="*/ 1785 h 1559"/>
                <a:gd name="T64" fmla="+- 0 2290 2290"/>
                <a:gd name="T65" fmla="*/ T64 w 820"/>
                <a:gd name="T66" fmla="+- 0 1860 1054"/>
                <a:gd name="T67" fmla="*/ 1860 h 1559"/>
                <a:gd name="T68" fmla="+- 0 2293 2290"/>
                <a:gd name="T69" fmla="*/ T68 w 820"/>
                <a:gd name="T70" fmla="+- 0 1937 1054"/>
                <a:gd name="T71" fmla="*/ 1937 h 1559"/>
                <a:gd name="T72" fmla="+- 0 2304 2290"/>
                <a:gd name="T73" fmla="*/ T72 w 820"/>
                <a:gd name="T74" fmla="+- 0 2012 1054"/>
                <a:gd name="T75" fmla="*/ 2012 h 1559"/>
                <a:gd name="T76" fmla="+- 0 2320 2290"/>
                <a:gd name="T77" fmla="*/ T76 w 820"/>
                <a:gd name="T78" fmla="+- 0 2085 1054"/>
                <a:gd name="T79" fmla="*/ 2085 h 1559"/>
                <a:gd name="T80" fmla="+- 0 2344 2290"/>
                <a:gd name="T81" fmla="*/ T80 w 820"/>
                <a:gd name="T82" fmla="+- 0 2155 1054"/>
                <a:gd name="T83" fmla="*/ 2155 h 1559"/>
                <a:gd name="T84" fmla="+- 0 2373 2290"/>
                <a:gd name="T85" fmla="*/ T84 w 820"/>
                <a:gd name="T86" fmla="+- 0 2222 1054"/>
                <a:gd name="T87" fmla="*/ 2222 h 1559"/>
                <a:gd name="T88" fmla="+- 0 2408 2290"/>
                <a:gd name="T89" fmla="*/ T88 w 820"/>
                <a:gd name="T90" fmla="+- 0 2285 1054"/>
                <a:gd name="T91" fmla="*/ 2285 h 1559"/>
                <a:gd name="T92" fmla="+- 0 2448 2290"/>
                <a:gd name="T93" fmla="*/ T92 w 820"/>
                <a:gd name="T94" fmla="+- 0 2345 1054"/>
                <a:gd name="T95" fmla="*/ 2345 h 1559"/>
                <a:gd name="T96" fmla="+- 0 2493 2290"/>
                <a:gd name="T97" fmla="*/ T96 w 820"/>
                <a:gd name="T98" fmla="+- 0 2401 1054"/>
                <a:gd name="T99" fmla="*/ 2401 h 1559"/>
                <a:gd name="T100" fmla="+- 0 2543 2290"/>
                <a:gd name="T101" fmla="*/ T100 w 820"/>
                <a:gd name="T102" fmla="+- 0 2453 1054"/>
                <a:gd name="T103" fmla="*/ 2453 h 1559"/>
                <a:gd name="T104" fmla="+- 0 2597 2290"/>
                <a:gd name="T105" fmla="*/ T104 w 820"/>
                <a:gd name="T106" fmla="+- 0 2500 1054"/>
                <a:gd name="T107" fmla="*/ 2500 h 1559"/>
                <a:gd name="T108" fmla="+- 0 2655 2290"/>
                <a:gd name="T109" fmla="*/ T108 w 820"/>
                <a:gd name="T110" fmla="+- 0 2543 1054"/>
                <a:gd name="T111" fmla="*/ 2543 h 1559"/>
                <a:gd name="T112" fmla="+- 0 2717 2290"/>
                <a:gd name="T113" fmla="*/ T112 w 820"/>
                <a:gd name="T114" fmla="+- 0 2580 1054"/>
                <a:gd name="T115" fmla="*/ 2580 h 1559"/>
                <a:gd name="T116" fmla="+- 0 2783 2290"/>
                <a:gd name="T117" fmla="*/ T116 w 820"/>
                <a:gd name="T118" fmla="+- 0 2612 1054"/>
                <a:gd name="T119" fmla="*/ 2612 h 1559"/>
                <a:gd name="T120" fmla="+- 0 3109 2290"/>
                <a:gd name="T121" fmla="*/ T120 w 820"/>
                <a:gd name="T122" fmla="+- 0 1860 1054"/>
                <a:gd name="T123" fmla="*/ 1860 h 1559"/>
                <a:gd name="T124" fmla="+- 0 2967 2290"/>
                <a:gd name="T125" fmla="*/ T124 w 820"/>
                <a:gd name="T126" fmla="+- 0 1054 1054"/>
                <a:gd name="T127" fmla="*/ 1054 h 15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820" h="1559">
                  <a:moveTo>
                    <a:pt x="677" y="0"/>
                  </a:moveTo>
                  <a:lnTo>
                    <a:pt x="605" y="15"/>
                  </a:lnTo>
                  <a:lnTo>
                    <a:pt x="537" y="37"/>
                  </a:lnTo>
                  <a:lnTo>
                    <a:pt x="471" y="64"/>
                  </a:lnTo>
                  <a:lnTo>
                    <a:pt x="408" y="97"/>
                  </a:lnTo>
                  <a:lnTo>
                    <a:pt x="348" y="134"/>
                  </a:lnTo>
                  <a:lnTo>
                    <a:pt x="293" y="177"/>
                  </a:lnTo>
                  <a:lnTo>
                    <a:pt x="241" y="224"/>
                  </a:lnTo>
                  <a:lnTo>
                    <a:pt x="193" y="275"/>
                  </a:lnTo>
                  <a:lnTo>
                    <a:pt x="150" y="331"/>
                  </a:lnTo>
                  <a:lnTo>
                    <a:pt x="112" y="390"/>
                  </a:lnTo>
                  <a:lnTo>
                    <a:pt x="79" y="452"/>
                  </a:lnTo>
                  <a:lnTo>
                    <a:pt x="51" y="518"/>
                  </a:lnTo>
                  <a:lnTo>
                    <a:pt x="29" y="586"/>
                  </a:lnTo>
                  <a:lnTo>
                    <a:pt x="13" y="657"/>
                  </a:lnTo>
                  <a:lnTo>
                    <a:pt x="3" y="731"/>
                  </a:lnTo>
                  <a:lnTo>
                    <a:pt x="0" y="806"/>
                  </a:lnTo>
                  <a:lnTo>
                    <a:pt x="3" y="883"/>
                  </a:lnTo>
                  <a:lnTo>
                    <a:pt x="14" y="958"/>
                  </a:lnTo>
                  <a:lnTo>
                    <a:pt x="30" y="1031"/>
                  </a:lnTo>
                  <a:lnTo>
                    <a:pt x="54" y="1101"/>
                  </a:lnTo>
                  <a:lnTo>
                    <a:pt x="83" y="1168"/>
                  </a:lnTo>
                  <a:lnTo>
                    <a:pt x="118" y="1231"/>
                  </a:lnTo>
                  <a:lnTo>
                    <a:pt x="158" y="1291"/>
                  </a:lnTo>
                  <a:lnTo>
                    <a:pt x="203" y="1347"/>
                  </a:lnTo>
                  <a:lnTo>
                    <a:pt x="253" y="1399"/>
                  </a:lnTo>
                  <a:lnTo>
                    <a:pt x="307" y="1446"/>
                  </a:lnTo>
                  <a:lnTo>
                    <a:pt x="365" y="1489"/>
                  </a:lnTo>
                  <a:lnTo>
                    <a:pt x="427" y="1526"/>
                  </a:lnTo>
                  <a:lnTo>
                    <a:pt x="493" y="1558"/>
                  </a:lnTo>
                  <a:lnTo>
                    <a:pt x="819" y="806"/>
                  </a:lnTo>
                  <a:lnTo>
                    <a:pt x="677"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a-ES"/>
            </a:p>
          </p:txBody>
        </p:sp>
        <p:sp>
          <p:nvSpPr>
            <p:cNvPr id="8" name="Freeform 156"/>
            <p:cNvSpPr>
              <a:spLocks/>
            </p:cNvSpPr>
            <p:nvPr/>
          </p:nvSpPr>
          <p:spPr bwMode="auto">
            <a:xfrm>
              <a:off x="2967" y="1041"/>
              <a:ext cx="142" cy="819"/>
            </a:xfrm>
            <a:custGeom>
              <a:avLst/>
              <a:gdLst>
                <a:gd name="T0" fmla="+- 0 3109 2967"/>
                <a:gd name="T1" fmla="*/ T0 w 142"/>
                <a:gd name="T2" fmla="+- 0 1041 1041"/>
                <a:gd name="T3" fmla="*/ 1041 h 819"/>
                <a:gd name="T4" fmla="+- 0 3073 2967"/>
                <a:gd name="T5" fmla="*/ T4 w 142"/>
                <a:gd name="T6" fmla="+- 0 1042 1041"/>
                <a:gd name="T7" fmla="*/ 1042 h 819"/>
                <a:gd name="T8" fmla="+- 0 3037 2967"/>
                <a:gd name="T9" fmla="*/ T8 w 142"/>
                <a:gd name="T10" fmla="+- 0 1044 1041"/>
                <a:gd name="T11" fmla="*/ 1044 h 819"/>
                <a:gd name="T12" fmla="+- 0 3002 2967"/>
                <a:gd name="T13" fmla="*/ T12 w 142"/>
                <a:gd name="T14" fmla="+- 0 1048 1041"/>
                <a:gd name="T15" fmla="*/ 1048 h 819"/>
                <a:gd name="T16" fmla="+- 0 2967 2967"/>
                <a:gd name="T17" fmla="*/ T16 w 142"/>
                <a:gd name="T18" fmla="+- 0 1053 1041"/>
                <a:gd name="T19" fmla="*/ 1053 h 819"/>
                <a:gd name="T20" fmla="+- 0 3109 2967"/>
                <a:gd name="T21" fmla="*/ T20 w 142"/>
                <a:gd name="T22" fmla="+- 0 1860 1041"/>
                <a:gd name="T23" fmla="*/ 1860 h 819"/>
                <a:gd name="T24" fmla="+- 0 3109 2967"/>
                <a:gd name="T25" fmla="*/ T24 w 142"/>
                <a:gd name="T26" fmla="+- 0 1041 1041"/>
                <a:gd name="T27" fmla="*/ 1041 h 819"/>
              </a:gdLst>
              <a:ahLst/>
              <a:cxnLst>
                <a:cxn ang="0">
                  <a:pos x="T1" y="T3"/>
                </a:cxn>
                <a:cxn ang="0">
                  <a:pos x="T5" y="T7"/>
                </a:cxn>
                <a:cxn ang="0">
                  <a:pos x="T9" y="T11"/>
                </a:cxn>
                <a:cxn ang="0">
                  <a:pos x="T13" y="T15"/>
                </a:cxn>
                <a:cxn ang="0">
                  <a:pos x="T17" y="T19"/>
                </a:cxn>
                <a:cxn ang="0">
                  <a:pos x="T21" y="T23"/>
                </a:cxn>
                <a:cxn ang="0">
                  <a:pos x="T25" y="T27"/>
                </a:cxn>
              </a:cxnLst>
              <a:rect l="0" t="0" r="r" b="b"/>
              <a:pathLst>
                <a:path w="142" h="819">
                  <a:moveTo>
                    <a:pt x="142" y="0"/>
                  </a:moveTo>
                  <a:lnTo>
                    <a:pt x="106" y="1"/>
                  </a:lnTo>
                  <a:lnTo>
                    <a:pt x="70" y="3"/>
                  </a:lnTo>
                  <a:lnTo>
                    <a:pt x="35" y="7"/>
                  </a:lnTo>
                  <a:lnTo>
                    <a:pt x="0" y="12"/>
                  </a:lnTo>
                  <a:lnTo>
                    <a:pt x="142" y="819"/>
                  </a:lnTo>
                  <a:lnTo>
                    <a:pt x="142"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a-ES"/>
            </a:p>
          </p:txBody>
        </p:sp>
        <p:sp>
          <p:nvSpPr>
            <p:cNvPr id="9" name="Freeform 155"/>
            <p:cNvSpPr>
              <a:spLocks/>
            </p:cNvSpPr>
            <p:nvPr/>
          </p:nvSpPr>
          <p:spPr bwMode="auto">
            <a:xfrm>
              <a:off x="3038" y="941"/>
              <a:ext cx="133" cy="104"/>
            </a:xfrm>
            <a:custGeom>
              <a:avLst/>
              <a:gdLst>
                <a:gd name="T0" fmla="+- 0 3038 3038"/>
                <a:gd name="T1" fmla="*/ T0 w 133"/>
                <a:gd name="T2" fmla="+- 0 1044 941"/>
                <a:gd name="T3" fmla="*/ 1044 h 104"/>
                <a:gd name="T4" fmla="+- 0 3081 3038"/>
                <a:gd name="T5" fmla="*/ T4 w 133"/>
                <a:gd name="T6" fmla="+- 0 941 941"/>
                <a:gd name="T7" fmla="*/ 941 h 104"/>
                <a:gd name="T8" fmla="+- 0 3171 3038"/>
                <a:gd name="T9" fmla="*/ T8 w 133"/>
                <a:gd name="T10" fmla="+- 0 941 941"/>
                <a:gd name="T11" fmla="*/ 941 h 104"/>
              </a:gdLst>
              <a:ahLst/>
              <a:cxnLst>
                <a:cxn ang="0">
                  <a:pos x="T1" y="T3"/>
                </a:cxn>
                <a:cxn ang="0">
                  <a:pos x="T5" y="T7"/>
                </a:cxn>
                <a:cxn ang="0">
                  <a:pos x="T9" y="T11"/>
                </a:cxn>
              </a:cxnLst>
              <a:rect l="0" t="0" r="r" b="b"/>
              <a:pathLst>
                <a:path w="133" h="104">
                  <a:moveTo>
                    <a:pt x="0" y="103"/>
                  </a:moveTo>
                  <a:lnTo>
                    <a:pt x="43" y="0"/>
                  </a:lnTo>
                  <a:lnTo>
                    <a:pt x="13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cxnSp>
          <p:nvCxnSpPr>
            <p:cNvPr id="10" name="Line 154"/>
            <p:cNvCxnSpPr/>
            <p:nvPr/>
          </p:nvCxnSpPr>
          <p:spPr bwMode="auto">
            <a:xfrm>
              <a:off x="3211" y="1957"/>
              <a:ext cx="79" cy="0"/>
            </a:xfrm>
            <a:prstGeom prst="line">
              <a:avLst/>
            </a:prstGeom>
            <a:noFill/>
            <a:ln w="50292">
              <a:solidFill>
                <a:srgbClr val="4F81BD"/>
              </a:solidFill>
              <a:round/>
              <a:headEnd/>
              <a:tailEnd/>
            </a:ln>
            <a:extLst>
              <a:ext uri="{909E8E84-426E-40DD-AFC4-6F175D3DCCD1}">
                <a14:hiddenFill xmlns:a14="http://schemas.microsoft.com/office/drawing/2010/main">
                  <a:noFill/>
                </a14:hiddenFill>
              </a:ext>
            </a:extLst>
          </p:spPr>
        </p:cxnSp>
        <p:cxnSp>
          <p:nvCxnSpPr>
            <p:cNvPr id="11" name="Line 153"/>
            <p:cNvCxnSpPr/>
            <p:nvPr/>
          </p:nvCxnSpPr>
          <p:spPr bwMode="auto">
            <a:xfrm>
              <a:off x="2414" y="1823"/>
              <a:ext cx="80" cy="0"/>
            </a:xfrm>
            <a:prstGeom prst="line">
              <a:avLst/>
            </a:prstGeom>
            <a:noFill/>
            <a:ln w="50292">
              <a:solidFill>
                <a:srgbClr val="C0504D"/>
              </a:solidFill>
              <a:round/>
              <a:headEnd/>
              <a:tailEnd/>
            </a:ln>
            <a:extLst>
              <a:ext uri="{909E8E84-426E-40DD-AFC4-6F175D3DCCD1}">
                <a14:hiddenFill xmlns:a14="http://schemas.microsoft.com/office/drawing/2010/main">
                  <a:noFill/>
                </a14:hiddenFill>
              </a:ext>
            </a:extLst>
          </p:spPr>
        </p:cxnSp>
        <p:cxnSp>
          <p:nvCxnSpPr>
            <p:cNvPr id="12" name="Line 152"/>
            <p:cNvCxnSpPr/>
            <p:nvPr/>
          </p:nvCxnSpPr>
          <p:spPr bwMode="auto">
            <a:xfrm>
              <a:off x="3280" y="852"/>
              <a:ext cx="0" cy="81"/>
            </a:xfrm>
            <a:prstGeom prst="line">
              <a:avLst/>
            </a:prstGeom>
            <a:noFill/>
            <a:ln w="50292">
              <a:solidFill>
                <a:srgbClr val="9BBB59"/>
              </a:solidFill>
              <a:round/>
              <a:headEnd/>
              <a:tailEnd/>
            </a:ln>
            <a:extLst>
              <a:ext uri="{909E8E84-426E-40DD-AFC4-6F175D3DCCD1}">
                <a14:hiddenFill xmlns:a14="http://schemas.microsoft.com/office/drawing/2010/main">
                  <a:noFill/>
                </a14:hiddenFill>
              </a:ext>
            </a:extLst>
          </p:spPr>
        </p:cxnSp>
        <p:cxnSp>
          <p:nvCxnSpPr>
            <p:cNvPr id="13" name="Line 151"/>
            <p:cNvCxnSpPr/>
            <p:nvPr/>
          </p:nvCxnSpPr>
          <p:spPr bwMode="auto">
            <a:xfrm>
              <a:off x="4178" y="1741"/>
              <a:ext cx="82" cy="0"/>
            </a:xfrm>
            <a:prstGeom prst="line">
              <a:avLst/>
            </a:prstGeom>
            <a:noFill/>
            <a:ln w="50292">
              <a:solidFill>
                <a:srgbClr val="4F81BD"/>
              </a:solidFill>
              <a:round/>
              <a:headEnd/>
              <a:tailEnd/>
            </a:ln>
            <a:extLst>
              <a:ext uri="{909E8E84-426E-40DD-AFC4-6F175D3DCCD1}">
                <a14:hiddenFill xmlns:a14="http://schemas.microsoft.com/office/drawing/2010/main">
                  <a:noFill/>
                </a14:hiddenFill>
              </a:ext>
            </a:extLst>
          </p:spPr>
        </p:cxnSp>
        <p:cxnSp>
          <p:nvCxnSpPr>
            <p:cNvPr id="14" name="Line 150"/>
            <p:cNvCxnSpPr/>
            <p:nvPr/>
          </p:nvCxnSpPr>
          <p:spPr bwMode="auto">
            <a:xfrm>
              <a:off x="4178" y="2161"/>
              <a:ext cx="82" cy="0"/>
            </a:xfrm>
            <a:prstGeom prst="line">
              <a:avLst/>
            </a:prstGeom>
            <a:noFill/>
            <a:ln w="50292">
              <a:solidFill>
                <a:srgbClr val="C0504D"/>
              </a:solidFill>
              <a:round/>
              <a:headEnd/>
              <a:tailEnd/>
            </a:ln>
            <a:extLst>
              <a:ext uri="{909E8E84-426E-40DD-AFC4-6F175D3DCCD1}">
                <a14:hiddenFill xmlns:a14="http://schemas.microsoft.com/office/drawing/2010/main">
                  <a:noFill/>
                </a14:hiddenFill>
              </a:ext>
            </a:extLst>
          </p:spPr>
        </p:cxnSp>
        <p:cxnSp>
          <p:nvCxnSpPr>
            <p:cNvPr id="15" name="Line 149"/>
            <p:cNvCxnSpPr/>
            <p:nvPr/>
          </p:nvCxnSpPr>
          <p:spPr bwMode="auto">
            <a:xfrm>
              <a:off x="4178" y="2581"/>
              <a:ext cx="82" cy="0"/>
            </a:xfrm>
            <a:prstGeom prst="line">
              <a:avLst/>
            </a:prstGeom>
            <a:noFill/>
            <a:ln w="50292">
              <a:solidFill>
                <a:srgbClr val="9BBB59"/>
              </a:solidFill>
              <a:round/>
              <a:headEnd/>
              <a:tailEnd/>
            </a:ln>
            <a:extLst>
              <a:ext uri="{909E8E84-426E-40DD-AFC4-6F175D3DCCD1}">
                <a14:hiddenFill xmlns:a14="http://schemas.microsoft.com/office/drawing/2010/main">
                  <a:noFill/>
                </a14:hiddenFill>
              </a:ext>
            </a:extLst>
          </p:spPr>
        </p:cxnSp>
        <p:sp>
          <p:nvSpPr>
            <p:cNvPr id="16" name="Rectangle 148"/>
            <p:cNvSpPr>
              <a:spLocks noChangeArrowheads="1"/>
            </p:cNvSpPr>
            <p:nvPr/>
          </p:nvSpPr>
          <p:spPr bwMode="auto">
            <a:xfrm>
              <a:off x="4131" y="996"/>
              <a:ext cx="1326" cy="385"/>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17" name="Rectangle 147"/>
            <p:cNvSpPr>
              <a:spLocks noChangeArrowheads="1"/>
            </p:cNvSpPr>
            <p:nvPr/>
          </p:nvSpPr>
          <p:spPr bwMode="auto">
            <a:xfrm>
              <a:off x="6075" y="652"/>
              <a:ext cx="4102" cy="231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18" name="Rectangle 146"/>
            <p:cNvSpPr>
              <a:spLocks noChangeArrowheads="1"/>
            </p:cNvSpPr>
            <p:nvPr/>
          </p:nvSpPr>
          <p:spPr bwMode="auto">
            <a:xfrm>
              <a:off x="6075" y="652"/>
              <a:ext cx="4102" cy="23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sp>
          <p:nvSpPr>
            <p:cNvPr id="19" name="Rectangle 145"/>
            <p:cNvSpPr>
              <a:spLocks noChangeArrowheads="1"/>
            </p:cNvSpPr>
            <p:nvPr/>
          </p:nvSpPr>
          <p:spPr bwMode="auto">
            <a:xfrm>
              <a:off x="6228" y="732"/>
              <a:ext cx="3797" cy="216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20" name="Freeform 144"/>
            <p:cNvSpPr>
              <a:spLocks/>
            </p:cNvSpPr>
            <p:nvPr/>
          </p:nvSpPr>
          <p:spPr bwMode="auto">
            <a:xfrm>
              <a:off x="7532" y="1099"/>
              <a:ext cx="810" cy="1241"/>
            </a:xfrm>
            <a:custGeom>
              <a:avLst/>
              <a:gdLst>
                <a:gd name="T0" fmla="+- 0 7533 7532"/>
                <a:gd name="T1" fmla="*/ T0 w 810"/>
                <a:gd name="T2" fmla="+- 0 1099 1099"/>
                <a:gd name="T3" fmla="*/ 1099 h 1241"/>
                <a:gd name="T4" fmla="+- 0 7532 7532"/>
                <a:gd name="T5" fmla="*/ T4 w 810"/>
                <a:gd name="T6" fmla="+- 0 1908 1099"/>
                <a:gd name="T7" fmla="*/ 1908 h 1241"/>
                <a:gd name="T8" fmla="+- 0 8219 7532"/>
                <a:gd name="T9" fmla="*/ T8 w 810"/>
                <a:gd name="T10" fmla="+- 0 2339 1099"/>
                <a:gd name="T11" fmla="*/ 2339 h 1241"/>
                <a:gd name="T12" fmla="+- 0 8255 7532"/>
                <a:gd name="T13" fmla="*/ T12 w 810"/>
                <a:gd name="T14" fmla="+- 0 2275 1099"/>
                <a:gd name="T15" fmla="*/ 2275 h 1241"/>
                <a:gd name="T16" fmla="+- 0 8286 7532"/>
                <a:gd name="T17" fmla="*/ T16 w 810"/>
                <a:gd name="T18" fmla="+- 0 2207 1099"/>
                <a:gd name="T19" fmla="*/ 2207 h 1241"/>
                <a:gd name="T20" fmla="+- 0 8310 7532"/>
                <a:gd name="T21" fmla="*/ T20 w 810"/>
                <a:gd name="T22" fmla="+- 0 2136 1099"/>
                <a:gd name="T23" fmla="*/ 2136 h 1241"/>
                <a:gd name="T24" fmla="+- 0 8328 7532"/>
                <a:gd name="T25" fmla="*/ T24 w 810"/>
                <a:gd name="T26" fmla="+- 0 2063 1099"/>
                <a:gd name="T27" fmla="*/ 2063 h 1241"/>
                <a:gd name="T28" fmla="+- 0 8339 7532"/>
                <a:gd name="T29" fmla="*/ T28 w 810"/>
                <a:gd name="T30" fmla="+- 0 1986 1099"/>
                <a:gd name="T31" fmla="*/ 1986 h 1241"/>
                <a:gd name="T32" fmla="+- 0 8342 7532"/>
                <a:gd name="T33" fmla="*/ T32 w 810"/>
                <a:gd name="T34" fmla="+- 0 1908 1099"/>
                <a:gd name="T35" fmla="*/ 1908 h 1241"/>
                <a:gd name="T36" fmla="+- 0 8339 7532"/>
                <a:gd name="T37" fmla="*/ T36 w 810"/>
                <a:gd name="T38" fmla="+- 0 1834 1099"/>
                <a:gd name="T39" fmla="*/ 1834 h 1241"/>
                <a:gd name="T40" fmla="+- 0 8329 7532"/>
                <a:gd name="T41" fmla="*/ T40 w 810"/>
                <a:gd name="T42" fmla="+- 0 1762 1099"/>
                <a:gd name="T43" fmla="*/ 1762 h 1241"/>
                <a:gd name="T44" fmla="+- 0 8314 7532"/>
                <a:gd name="T45" fmla="*/ T44 w 810"/>
                <a:gd name="T46" fmla="+- 0 1692 1099"/>
                <a:gd name="T47" fmla="*/ 1692 h 1241"/>
                <a:gd name="T48" fmla="+- 0 8292 7532"/>
                <a:gd name="T49" fmla="*/ T48 w 810"/>
                <a:gd name="T50" fmla="+- 0 1625 1099"/>
                <a:gd name="T51" fmla="*/ 1625 h 1241"/>
                <a:gd name="T52" fmla="+- 0 8265 7532"/>
                <a:gd name="T53" fmla="*/ T52 w 810"/>
                <a:gd name="T54" fmla="+- 0 1560 1099"/>
                <a:gd name="T55" fmla="*/ 1560 h 1241"/>
                <a:gd name="T56" fmla="+- 0 8233 7532"/>
                <a:gd name="T57" fmla="*/ T56 w 810"/>
                <a:gd name="T58" fmla="+- 0 1499 1099"/>
                <a:gd name="T59" fmla="*/ 1499 h 1241"/>
                <a:gd name="T60" fmla="+- 0 8195 7532"/>
                <a:gd name="T61" fmla="*/ T60 w 810"/>
                <a:gd name="T62" fmla="+- 0 1440 1099"/>
                <a:gd name="T63" fmla="*/ 1440 h 1241"/>
                <a:gd name="T64" fmla="+- 0 8153 7532"/>
                <a:gd name="T65" fmla="*/ T64 w 810"/>
                <a:gd name="T66" fmla="+- 0 1386 1099"/>
                <a:gd name="T67" fmla="*/ 1386 h 1241"/>
                <a:gd name="T68" fmla="+- 0 8106 7532"/>
                <a:gd name="T69" fmla="*/ T68 w 810"/>
                <a:gd name="T70" fmla="+- 0 1335 1099"/>
                <a:gd name="T71" fmla="*/ 1335 h 1241"/>
                <a:gd name="T72" fmla="+- 0 8056 7532"/>
                <a:gd name="T73" fmla="*/ T72 w 810"/>
                <a:gd name="T74" fmla="+- 0 1289 1099"/>
                <a:gd name="T75" fmla="*/ 1289 h 1241"/>
                <a:gd name="T76" fmla="+- 0 8001 7532"/>
                <a:gd name="T77" fmla="*/ T76 w 810"/>
                <a:gd name="T78" fmla="+- 0 1246 1099"/>
                <a:gd name="T79" fmla="*/ 1246 h 1241"/>
                <a:gd name="T80" fmla="+- 0 7943 7532"/>
                <a:gd name="T81" fmla="*/ T80 w 810"/>
                <a:gd name="T82" fmla="+- 0 1209 1099"/>
                <a:gd name="T83" fmla="*/ 1209 h 1241"/>
                <a:gd name="T84" fmla="+- 0 7881 7532"/>
                <a:gd name="T85" fmla="*/ T84 w 810"/>
                <a:gd name="T86" fmla="+- 0 1177 1099"/>
                <a:gd name="T87" fmla="*/ 1177 h 1241"/>
                <a:gd name="T88" fmla="+- 0 7817 7532"/>
                <a:gd name="T89" fmla="*/ T88 w 810"/>
                <a:gd name="T90" fmla="+- 0 1149 1099"/>
                <a:gd name="T91" fmla="*/ 1149 h 1241"/>
                <a:gd name="T92" fmla="+- 0 7749 7532"/>
                <a:gd name="T93" fmla="*/ T92 w 810"/>
                <a:gd name="T94" fmla="+- 0 1128 1099"/>
                <a:gd name="T95" fmla="*/ 1128 h 1241"/>
                <a:gd name="T96" fmla="+- 0 7679 7532"/>
                <a:gd name="T97" fmla="*/ T96 w 810"/>
                <a:gd name="T98" fmla="+- 0 1112 1099"/>
                <a:gd name="T99" fmla="*/ 1112 h 1241"/>
                <a:gd name="T100" fmla="+- 0 7607 7532"/>
                <a:gd name="T101" fmla="*/ T100 w 810"/>
                <a:gd name="T102" fmla="+- 0 1102 1099"/>
                <a:gd name="T103" fmla="*/ 1102 h 1241"/>
                <a:gd name="T104" fmla="+- 0 7533 7532"/>
                <a:gd name="T105" fmla="*/ T104 w 810"/>
                <a:gd name="T106" fmla="+- 0 1099 1099"/>
                <a:gd name="T107" fmla="*/ 1099 h 12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810" h="1241">
                  <a:moveTo>
                    <a:pt x="1" y="0"/>
                  </a:moveTo>
                  <a:lnTo>
                    <a:pt x="0" y="809"/>
                  </a:lnTo>
                  <a:lnTo>
                    <a:pt x="687" y="1240"/>
                  </a:lnTo>
                  <a:lnTo>
                    <a:pt x="723" y="1176"/>
                  </a:lnTo>
                  <a:lnTo>
                    <a:pt x="754" y="1108"/>
                  </a:lnTo>
                  <a:lnTo>
                    <a:pt x="778" y="1037"/>
                  </a:lnTo>
                  <a:lnTo>
                    <a:pt x="796" y="964"/>
                  </a:lnTo>
                  <a:lnTo>
                    <a:pt x="807" y="887"/>
                  </a:lnTo>
                  <a:lnTo>
                    <a:pt x="810" y="809"/>
                  </a:lnTo>
                  <a:lnTo>
                    <a:pt x="807" y="735"/>
                  </a:lnTo>
                  <a:lnTo>
                    <a:pt x="797" y="663"/>
                  </a:lnTo>
                  <a:lnTo>
                    <a:pt x="782" y="593"/>
                  </a:lnTo>
                  <a:lnTo>
                    <a:pt x="760" y="526"/>
                  </a:lnTo>
                  <a:lnTo>
                    <a:pt x="733" y="461"/>
                  </a:lnTo>
                  <a:lnTo>
                    <a:pt x="701" y="400"/>
                  </a:lnTo>
                  <a:lnTo>
                    <a:pt x="663" y="341"/>
                  </a:lnTo>
                  <a:lnTo>
                    <a:pt x="621" y="287"/>
                  </a:lnTo>
                  <a:lnTo>
                    <a:pt x="574" y="236"/>
                  </a:lnTo>
                  <a:lnTo>
                    <a:pt x="524" y="190"/>
                  </a:lnTo>
                  <a:lnTo>
                    <a:pt x="469" y="147"/>
                  </a:lnTo>
                  <a:lnTo>
                    <a:pt x="411" y="110"/>
                  </a:lnTo>
                  <a:lnTo>
                    <a:pt x="349" y="78"/>
                  </a:lnTo>
                  <a:lnTo>
                    <a:pt x="285" y="50"/>
                  </a:lnTo>
                  <a:lnTo>
                    <a:pt x="217" y="29"/>
                  </a:lnTo>
                  <a:lnTo>
                    <a:pt x="147" y="13"/>
                  </a:lnTo>
                  <a:lnTo>
                    <a:pt x="75" y="3"/>
                  </a:lnTo>
                  <a:lnTo>
                    <a:pt x="1"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a-ES"/>
            </a:p>
          </p:txBody>
        </p:sp>
        <p:sp>
          <p:nvSpPr>
            <p:cNvPr id="21" name="Freeform 143"/>
            <p:cNvSpPr>
              <a:spLocks/>
            </p:cNvSpPr>
            <p:nvPr/>
          </p:nvSpPr>
          <p:spPr bwMode="auto">
            <a:xfrm>
              <a:off x="6722" y="1825"/>
              <a:ext cx="1497" cy="892"/>
            </a:xfrm>
            <a:custGeom>
              <a:avLst/>
              <a:gdLst>
                <a:gd name="T0" fmla="+- 0 6726 6722"/>
                <a:gd name="T1" fmla="*/ T0 w 1497"/>
                <a:gd name="T2" fmla="+- 0 1825 1825"/>
                <a:gd name="T3" fmla="*/ 1825 h 892"/>
                <a:gd name="T4" fmla="+- 0 6725 6722"/>
                <a:gd name="T5" fmla="*/ T4 w 1497"/>
                <a:gd name="T6" fmla="+- 0 1846 1825"/>
                <a:gd name="T7" fmla="*/ 1846 h 892"/>
                <a:gd name="T8" fmla="+- 0 6723 6722"/>
                <a:gd name="T9" fmla="*/ T8 w 1497"/>
                <a:gd name="T10" fmla="+- 0 1866 1825"/>
                <a:gd name="T11" fmla="*/ 1866 h 892"/>
                <a:gd name="T12" fmla="+- 0 6723 6722"/>
                <a:gd name="T13" fmla="*/ T12 w 1497"/>
                <a:gd name="T14" fmla="+- 0 1887 1825"/>
                <a:gd name="T15" fmla="*/ 1887 h 892"/>
                <a:gd name="T16" fmla="+- 0 6722 6722"/>
                <a:gd name="T17" fmla="*/ T16 w 1497"/>
                <a:gd name="T18" fmla="+- 0 1908 1825"/>
                <a:gd name="T19" fmla="*/ 1908 h 892"/>
                <a:gd name="T20" fmla="+- 0 6726 6722"/>
                <a:gd name="T21" fmla="*/ T20 w 1497"/>
                <a:gd name="T22" fmla="+- 0 1982 1825"/>
                <a:gd name="T23" fmla="*/ 1982 h 892"/>
                <a:gd name="T24" fmla="+- 0 6735 6722"/>
                <a:gd name="T25" fmla="*/ T24 w 1497"/>
                <a:gd name="T26" fmla="+- 0 2054 1825"/>
                <a:gd name="T27" fmla="*/ 2054 h 892"/>
                <a:gd name="T28" fmla="+- 0 6751 6722"/>
                <a:gd name="T29" fmla="*/ T28 w 1497"/>
                <a:gd name="T30" fmla="+- 0 2124 1825"/>
                <a:gd name="T31" fmla="*/ 2124 h 892"/>
                <a:gd name="T32" fmla="+- 0 6773 6722"/>
                <a:gd name="T33" fmla="*/ T32 w 1497"/>
                <a:gd name="T34" fmla="+- 0 2191 1825"/>
                <a:gd name="T35" fmla="*/ 2191 h 892"/>
                <a:gd name="T36" fmla="+- 0 6800 6722"/>
                <a:gd name="T37" fmla="*/ T36 w 1497"/>
                <a:gd name="T38" fmla="+- 0 2256 1825"/>
                <a:gd name="T39" fmla="*/ 2256 h 892"/>
                <a:gd name="T40" fmla="+- 0 6832 6722"/>
                <a:gd name="T41" fmla="*/ T40 w 1497"/>
                <a:gd name="T42" fmla="+- 0 2317 1825"/>
                <a:gd name="T43" fmla="*/ 2317 h 892"/>
                <a:gd name="T44" fmla="+- 0 6870 6722"/>
                <a:gd name="T45" fmla="*/ T44 w 1497"/>
                <a:gd name="T46" fmla="+- 0 2375 1825"/>
                <a:gd name="T47" fmla="*/ 2375 h 892"/>
                <a:gd name="T48" fmla="+- 0 6912 6722"/>
                <a:gd name="T49" fmla="*/ T48 w 1497"/>
                <a:gd name="T50" fmla="+- 0 2430 1825"/>
                <a:gd name="T51" fmla="*/ 2430 h 892"/>
                <a:gd name="T52" fmla="+- 0 6959 6722"/>
                <a:gd name="T53" fmla="*/ T52 w 1497"/>
                <a:gd name="T54" fmla="+- 0 2481 1825"/>
                <a:gd name="T55" fmla="*/ 2481 h 892"/>
                <a:gd name="T56" fmla="+- 0 7009 6722"/>
                <a:gd name="T57" fmla="*/ T56 w 1497"/>
                <a:gd name="T58" fmla="+- 0 2527 1825"/>
                <a:gd name="T59" fmla="*/ 2527 h 892"/>
                <a:gd name="T60" fmla="+- 0 7064 6722"/>
                <a:gd name="T61" fmla="*/ T60 w 1497"/>
                <a:gd name="T62" fmla="+- 0 2569 1825"/>
                <a:gd name="T63" fmla="*/ 2569 h 892"/>
                <a:gd name="T64" fmla="+- 0 7122 6722"/>
                <a:gd name="T65" fmla="*/ T64 w 1497"/>
                <a:gd name="T66" fmla="+- 0 2607 1825"/>
                <a:gd name="T67" fmla="*/ 2607 h 892"/>
                <a:gd name="T68" fmla="+- 0 7184 6722"/>
                <a:gd name="T69" fmla="*/ T68 w 1497"/>
                <a:gd name="T70" fmla="+- 0 2639 1825"/>
                <a:gd name="T71" fmla="*/ 2639 h 892"/>
                <a:gd name="T72" fmla="+- 0 7249 6722"/>
                <a:gd name="T73" fmla="*/ T72 w 1497"/>
                <a:gd name="T74" fmla="+- 0 2666 1825"/>
                <a:gd name="T75" fmla="*/ 2666 h 892"/>
                <a:gd name="T76" fmla="+- 0 7316 6722"/>
                <a:gd name="T77" fmla="*/ T76 w 1497"/>
                <a:gd name="T78" fmla="+- 0 2688 1825"/>
                <a:gd name="T79" fmla="*/ 2688 h 892"/>
                <a:gd name="T80" fmla="+- 0 7386 6722"/>
                <a:gd name="T81" fmla="*/ T80 w 1497"/>
                <a:gd name="T82" fmla="+- 0 2704 1825"/>
                <a:gd name="T83" fmla="*/ 2704 h 892"/>
                <a:gd name="T84" fmla="+- 0 7458 6722"/>
                <a:gd name="T85" fmla="*/ T84 w 1497"/>
                <a:gd name="T86" fmla="+- 0 2713 1825"/>
                <a:gd name="T87" fmla="*/ 2713 h 892"/>
                <a:gd name="T88" fmla="+- 0 7532 6722"/>
                <a:gd name="T89" fmla="*/ T88 w 1497"/>
                <a:gd name="T90" fmla="+- 0 2717 1825"/>
                <a:gd name="T91" fmla="*/ 2717 h 892"/>
                <a:gd name="T92" fmla="+- 0 7611 6722"/>
                <a:gd name="T93" fmla="*/ T92 w 1497"/>
                <a:gd name="T94" fmla="+- 0 2713 1825"/>
                <a:gd name="T95" fmla="*/ 2713 h 892"/>
                <a:gd name="T96" fmla="+- 0 7687 6722"/>
                <a:gd name="T97" fmla="*/ T96 w 1497"/>
                <a:gd name="T98" fmla="+- 0 2702 1825"/>
                <a:gd name="T99" fmla="*/ 2702 h 892"/>
                <a:gd name="T100" fmla="+- 0 7760 6722"/>
                <a:gd name="T101" fmla="*/ T100 w 1497"/>
                <a:gd name="T102" fmla="+- 0 2685 1825"/>
                <a:gd name="T103" fmla="*/ 2685 h 892"/>
                <a:gd name="T104" fmla="+- 0 7831 6722"/>
                <a:gd name="T105" fmla="*/ T104 w 1497"/>
                <a:gd name="T106" fmla="+- 0 2661 1825"/>
                <a:gd name="T107" fmla="*/ 2661 h 892"/>
                <a:gd name="T108" fmla="+- 0 7899 6722"/>
                <a:gd name="T109" fmla="*/ T108 w 1497"/>
                <a:gd name="T110" fmla="+- 0 2630 1825"/>
                <a:gd name="T111" fmla="*/ 2630 h 892"/>
                <a:gd name="T112" fmla="+- 0 7963 6722"/>
                <a:gd name="T113" fmla="*/ T112 w 1497"/>
                <a:gd name="T114" fmla="+- 0 2595 1825"/>
                <a:gd name="T115" fmla="*/ 2595 h 892"/>
                <a:gd name="T116" fmla="+- 0 8023 6722"/>
                <a:gd name="T117" fmla="*/ T116 w 1497"/>
                <a:gd name="T118" fmla="+- 0 2553 1825"/>
                <a:gd name="T119" fmla="*/ 2553 h 892"/>
                <a:gd name="T120" fmla="+- 0 8079 6722"/>
                <a:gd name="T121" fmla="*/ T120 w 1497"/>
                <a:gd name="T122" fmla="+- 0 2507 1825"/>
                <a:gd name="T123" fmla="*/ 2507 h 892"/>
                <a:gd name="T124" fmla="+- 0 8131 6722"/>
                <a:gd name="T125" fmla="*/ T124 w 1497"/>
                <a:gd name="T126" fmla="+- 0 2455 1825"/>
                <a:gd name="T127" fmla="*/ 2455 h 892"/>
                <a:gd name="T128" fmla="+- 0 8177 6722"/>
                <a:gd name="T129" fmla="*/ T128 w 1497"/>
                <a:gd name="T130" fmla="+- 0 2399 1825"/>
                <a:gd name="T131" fmla="*/ 2399 h 892"/>
                <a:gd name="T132" fmla="+- 0 8219 6722"/>
                <a:gd name="T133" fmla="*/ T132 w 1497"/>
                <a:gd name="T134" fmla="+- 0 2339 1825"/>
                <a:gd name="T135" fmla="*/ 2339 h 892"/>
                <a:gd name="T136" fmla="+- 0 7532 6722"/>
                <a:gd name="T137" fmla="*/ T136 w 1497"/>
                <a:gd name="T138" fmla="+- 0 1908 1825"/>
                <a:gd name="T139" fmla="*/ 1908 h 892"/>
                <a:gd name="T140" fmla="+- 0 6726 6722"/>
                <a:gd name="T141" fmla="*/ T140 w 1497"/>
                <a:gd name="T142" fmla="+- 0 1825 1825"/>
                <a:gd name="T143" fmla="*/ 1825 h 8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497" h="892">
                  <a:moveTo>
                    <a:pt x="4" y="0"/>
                  </a:moveTo>
                  <a:lnTo>
                    <a:pt x="3" y="21"/>
                  </a:lnTo>
                  <a:lnTo>
                    <a:pt x="1" y="41"/>
                  </a:lnTo>
                  <a:lnTo>
                    <a:pt x="1" y="62"/>
                  </a:lnTo>
                  <a:lnTo>
                    <a:pt x="0" y="83"/>
                  </a:lnTo>
                  <a:lnTo>
                    <a:pt x="4" y="157"/>
                  </a:lnTo>
                  <a:lnTo>
                    <a:pt x="13" y="229"/>
                  </a:lnTo>
                  <a:lnTo>
                    <a:pt x="29" y="299"/>
                  </a:lnTo>
                  <a:lnTo>
                    <a:pt x="51" y="366"/>
                  </a:lnTo>
                  <a:lnTo>
                    <a:pt x="78" y="431"/>
                  </a:lnTo>
                  <a:lnTo>
                    <a:pt x="110" y="492"/>
                  </a:lnTo>
                  <a:lnTo>
                    <a:pt x="148" y="550"/>
                  </a:lnTo>
                  <a:lnTo>
                    <a:pt x="190" y="605"/>
                  </a:lnTo>
                  <a:lnTo>
                    <a:pt x="237" y="656"/>
                  </a:lnTo>
                  <a:lnTo>
                    <a:pt x="287" y="702"/>
                  </a:lnTo>
                  <a:lnTo>
                    <a:pt x="342" y="744"/>
                  </a:lnTo>
                  <a:lnTo>
                    <a:pt x="400" y="782"/>
                  </a:lnTo>
                  <a:lnTo>
                    <a:pt x="462" y="814"/>
                  </a:lnTo>
                  <a:lnTo>
                    <a:pt x="527" y="841"/>
                  </a:lnTo>
                  <a:lnTo>
                    <a:pt x="594" y="863"/>
                  </a:lnTo>
                  <a:lnTo>
                    <a:pt x="664" y="879"/>
                  </a:lnTo>
                  <a:lnTo>
                    <a:pt x="736" y="888"/>
                  </a:lnTo>
                  <a:lnTo>
                    <a:pt x="810" y="892"/>
                  </a:lnTo>
                  <a:lnTo>
                    <a:pt x="889" y="888"/>
                  </a:lnTo>
                  <a:lnTo>
                    <a:pt x="965" y="877"/>
                  </a:lnTo>
                  <a:lnTo>
                    <a:pt x="1038" y="860"/>
                  </a:lnTo>
                  <a:lnTo>
                    <a:pt x="1109" y="836"/>
                  </a:lnTo>
                  <a:lnTo>
                    <a:pt x="1177" y="805"/>
                  </a:lnTo>
                  <a:lnTo>
                    <a:pt x="1241" y="770"/>
                  </a:lnTo>
                  <a:lnTo>
                    <a:pt x="1301" y="728"/>
                  </a:lnTo>
                  <a:lnTo>
                    <a:pt x="1357" y="682"/>
                  </a:lnTo>
                  <a:lnTo>
                    <a:pt x="1409" y="630"/>
                  </a:lnTo>
                  <a:lnTo>
                    <a:pt x="1455" y="574"/>
                  </a:lnTo>
                  <a:lnTo>
                    <a:pt x="1497" y="514"/>
                  </a:lnTo>
                  <a:lnTo>
                    <a:pt x="810" y="83"/>
                  </a:lnTo>
                  <a:lnTo>
                    <a:pt x="4"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a-ES"/>
            </a:p>
          </p:txBody>
        </p:sp>
        <p:sp>
          <p:nvSpPr>
            <p:cNvPr id="22" name="Freeform 142"/>
            <p:cNvSpPr>
              <a:spLocks/>
            </p:cNvSpPr>
            <p:nvPr/>
          </p:nvSpPr>
          <p:spPr bwMode="auto">
            <a:xfrm>
              <a:off x="6727" y="1102"/>
              <a:ext cx="806" cy="806"/>
            </a:xfrm>
            <a:custGeom>
              <a:avLst/>
              <a:gdLst>
                <a:gd name="T0" fmla="+- 0 7459 6727"/>
                <a:gd name="T1" fmla="*/ T0 w 806"/>
                <a:gd name="T2" fmla="+- 0 1102 1102"/>
                <a:gd name="T3" fmla="*/ 1102 h 806"/>
                <a:gd name="T4" fmla="+- 0 7382 6727"/>
                <a:gd name="T5" fmla="*/ T4 w 806"/>
                <a:gd name="T6" fmla="+- 0 1113 1102"/>
                <a:gd name="T7" fmla="*/ 1113 h 806"/>
                <a:gd name="T8" fmla="+- 0 7309 6727"/>
                <a:gd name="T9" fmla="*/ T8 w 806"/>
                <a:gd name="T10" fmla="+- 0 1130 1102"/>
                <a:gd name="T11" fmla="*/ 1130 h 806"/>
                <a:gd name="T12" fmla="+- 0 7237 6727"/>
                <a:gd name="T13" fmla="*/ T12 w 806"/>
                <a:gd name="T14" fmla="+- 0 1154 1102"/>
                <a:gd name="T15" fmla="*/ 1154 h 806"/>
                <a:gd name="T16" fmla="+- 0 7170 6727"/>
                <a:gd name="T17" fmla="*/ T16 w 806"/>
                <a:gd name="T18" fmla="+- 0 1183 1102"/>
                <a:gd name="T19" fmla="*/ 1183 h 806"/>
                <a:gd name="T20" fmla="+- 0 7105 6727"/>
                <a:gd name="T21" fmla="*/ T20 w 806"/>
                <a:gd name="T22" fmla="+- 0 1219 1102"/>
                <a:gd name="T23" fmla="*/ 1219 h 806"/>
                <a:gd name="T24" fmla="+- 0 7045 6727"/>
                <a:gd name="T25" fmla="*/ T24 w 806"/>
                <a:gd name="T26" fmla="+- 0 1260 1102"/>
                <a:gd name="T27" fmla="*/ 1260 h 806"/>
                <a:gd name="T28" fmla="+- 0 6988 6727"/>
                <a:gd name="T29" fmla="*/ T28 w 806"/>
                <a:gd name="T30" fmla="+- 0 1307 1102"/>
                <a:gd name="T31" fmla="*/ 1307 h 806"/>
                <a:gd name="T32" fmla="+- 0 6936 6727"/>
                <a:gd name="T33" fmla="*/ T32 w 806"/>
                <a:gd name="T34" fmla="+- 0 1358 1102"/>
                <a:gd name="T35" fmla="*/ 1358 h 806"/>
                <a:gd name="T36" fmla="+- 0 6889 6727"/>
                <a:gd name="T37" fmla="*/ T36 w 806"/>
                <a:gd name="T38" fmla="+- 0 1414 1102"/>
                <a:gd name="T39" fmla="*/ 1414 h 806"/>
                <a:gd name="T40" fmla="+- 0 6847 6727"/>
                <a:gd name="T41" fmla="*/ T40 w 806"/>
                <a:gd name="T42" fmla="+- 0 1474 1102"/>
                <a:gd name="T43" fmla="*/ 1474 h 806"/>
                <a:gd name="T44" fmla="+- 0 6811 6727"/>
                <a:gd name="T45" fmla="*/ T44 w 806"/>
                <a:gd name="T46" fmla="+- 0 1538 1102"/>
                <a:gd name="T47" fmla="*/ 1538 h 806"/>
                <a:gd name="T48" fmla="+- 0 6780 6727"/>
                <a:gd name="T49" fmla="*/ T48 w 806"/>
                <a:gd name="T50" fmla="+- 0 1605 1102"/>
                <a:gd name="T51" fmla="*/ 1605 h 806"/>
                <a:gd name="T52" fmla="+- 0 6756 6727"/>
                <a:gd name="T53" fmla="*/ T52 w 806"/>
                <a:gd name="T54" fmla="+- 0 1676 1102"/>
                <a:gd name="T55" fmla="*/ 1676 h 806"/>
                <a:gd name="T56" fmla="+- 0 6738 6727"/>
                <a:gd name="T57" fmla="*/ T56 w 806"/>
                <a:gd name="T58" fmla="+- 0 1749 1102"/>
                <a:gd name="T59" fmla="*/ 1749 h 806"/>
                <a:gd name="T60" fmla="+- 0 6727 6727"/>
                <a:gd name="T61" fmla="*/ T60 w 806"/>
                <a:gd name="T62" fmla="+- 0 1825 1102"/>
                <a:gd name="T63" fmla="*/ 1825 h 806"/>
                <a:gd name="T64" fmla="+- 0 7532 6727"/>
                <a:gd name="T65" fmla="*/ T64 w 806"/>
                <a:gd name="T66" fmla="+- 0 1908 1102"/>
                <a:gd name="T67" fmla="*/ 1908 h 806"/>
                <a:gd name="T68" fmla="+- 0 7459 6727"/>
                <a:gd name="T69" fmla="*/ T68 w 806"/>
                <a:gd name="T70" fmla="+- 0 1102 1102"/>
                <a:gd name="T71" fmla="*/ 1102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06" h="806">
                  <a:moveTo>
                    <a:pt x="732" y="0"/>
                  </a:moveTo>
                  <a:lnTo>
                    <a:pt x="655" y="11"/>
                  </a:lnTo>
                  <a:lnTo>
                    <a:pt x="582" y="28"/>
                  </a:lnTo>
                  <a:lnTo>
                    <a:pt x="510" y="52"/>
                  </a:lnTo>
                  <a:lnTo>
                    <a:pt x="443" y="81"/>
                  </a:lnTo>
                  <a:lnTo>
                    <a:pt x="378" y="117"/>
                  </a:lnTo>
                  <a:lnTo>
                    <a:pt x="318" y="158"/>
                  </a:lnTo>
                  <a:lnTo>
                    <a:pt x="261" y="205"/>
                  </a:lnTo>
                  <a:lnTo>
                    <a:pt x="209" y="256"/>
                  </a:lnTo>
                  <a:lnTo>
                    <a:pt x="162" y="312"/>
                  </a:lnTo>
                  <a:lnTo>
                    <a:pt x="120" y="372"/>
                  </a:lnTo>
                  <a:lnTo>
                    <a:pt x="84" y="436"/>
                  </a:lnTo>
                  <a:lnTo>
                    <a:pt x="53" y="503"/>
                  </a:lnTo>
                  <a:lnTo>
                    <a:pt x="29" y="574"/>
                  </a:lnTo>
                  <a:lnTo>
                    <a:pt x="11" y="647"/>
                  </a:lnTo>
                  <a:lnTo>
                    <a:pt x="0" y="723"/>
                  </a:lnTo>
                  <a:lnTo>
                    <a:pt x="805" y="806"/>
                  </a:lnTo>
                  <a:lnTo>
                    <a:pt x="732"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a-ES"/>
            </a:p>
          </p:txBody>
        </p:sp>
        <p:cxnSp>
          <p:nvCxnSpPr>
            <p:cNvPr id="23" name="Line 141"/>
            <p:cNvCxnSpPr/>
            <p:nvPr/>
          </p:nvCxnSpPr>
          <p:spPr bwMode="auto">
            <a:xfrm>
              <a:off x="7496" y="1099"/>
              <a:ext cx="0" cy="809"/>
            </a:xfrm>
            <a:prstGeom prst="line">
              <a:avLst/>
            </a:prstGeom>
            <a:noFill/>
            <a:ln w="46317">
              <a:solidFill>
                <a:srgbClr val="8064A2"/>
              </a:solidFill>
              <a:round/>
              <a:headEnd/>
              <a:tailEnd/>
            </a:ln>
            <a:extLst>
              <a:ext uri="{909E8E84-426E-40DD-AFC4-6F175D3DCCD1}">
                <a14:hiddenFill xmlns:a14="http://schemas.microsoft.com/office/drawing/2010/main">
                  <a:noFill/>
                </a14:hiddenFill>
              </a:ext>
            </a:extLst>
          </p:spPr>
        </p:cxnSp>
        <p:sp>
          <p:nvSpPr>
            <p:cNvPr id="24" name="Freeform 140"/>
            <p:cNvSpPr>
              <a:spLocks/>
            </p:cNvSpPr>
            <p:nvPr/>
          </p:nvSpPr>
          <p:spPr bwMode="auto">
            <a:xfrm>
              <a:off x="7348" y="941"/>
              <a:ext cx="147" cy="160"/>
            </a:xfrm>
            <a:custGeom>
              <a:avLst/>
              <a:gdLst>
                <a:gd name="T0" fmla="+- 0 7495 7348"/>
                <a:gd name="T1" fmla="*/ T0 w 147"/>
                <a:gd name="T2" fmla="+- 0 1100 941"/>
                <a:gd name="T3" fmla="*/ 1100 h 160"/>
                <a:gd name="T4" fmla="+- 0 7438 7348"/>
                <a:gd name="T5" fmla="*/ T4 w 147"/>
                <a:gd name="T6" fmla="+- 0 941 941"/>
                <a:gd name="T7" fmla="*/ 941 h 160"/>
                <a:gd name="T8" fmla="+- 0 7348 7348"/>
                <a:gd name="T9" fmla="*/ T8 w 147"/>
                <a:gd name="T10" fmla="+- 0 941 941"/>
                <a:gd name="T11" fmla="*/ 941 h 160"/>
              </a:gdLst>
              <a:ahLst/>
              <a:cxnLst>
                <a:cxn ang="0">
                  <a:pos x="T1" y="T3"/>
                </a:cxn>
                <a:cxn ang="0">
                  <a:pos x="T5" y="T7"/>
                </a:cxn>
                <a:cxn ang="0">
                  <a:pos x="T9" y="T11"/>
                </a:cxn>
              </a:cxnLst>
              <a:rect l="0" t="0" r="r" b="b"/>
              <a:pathLst>
                <a:path w="147" h="160">
                  <a:moveTo>
                    <a:pt x="147" y="159"/>
                  </a:moveTo>
                  <a:lnTo>
                    <a:pt x="9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cxnSp>
          <p:nvCxnSpPr>
            <p:cNvPr id="25" name="Line 139"/>
            <p:cNvCxnSpPr/>
            <p:nvPr/>
          </p:nvCxnSpPr>
          <p:spPr bwMode="auto">
            <a:xfrm>
              <a:off x="8892" y="1669"/>
              <a:ext cx="79" cy="0"/>
            </a:xfrm>
            <a:prstGeom prst="line">
              <a:avLst/>
            </a:prstGeom>
            <a:noFill/>
            <a:ln w="50292">
              <a:solidFill>
                <a:srgbClr val="4F81BD"/>
              </a:solidFill>
              <a:round/>
              <a:headEnd/>
              <a:tailEnd/>
            </a:ln>
            <a:extLst>
              <a:ext uri="{909E8E84-426E-40DD-AFC4-6F175D3DCCD1}">
                <a14:hiddenFill xmlns:a14="http://schemas.microsoft.com/office/drawing/2010/main">
                  <a:noFill/>
                </a14:hiddenFill>
              </a:ext>
            </a:extLst>
          </p:spPr>
        </p:cxnSp>
        <p:cxnSp>
          <p:nvCxnSpPr>
            <p:cNvPr id="26" name="Line 138"/>
            <p:cNvCxnSpPr/>
            <p:nvPr/>
          </p:nvCxnSpPr>
          <p:spPr bwMode="auto">
            <a:xfrm>
              <a:off x="8892" y="1955"/>
              <a:ext cx="79" cy="0"/>
            </a:xfrm>
            <a:prstGeom prst="line">
              <a:avLst/>
            </a:prstGeom>
            <a:noFill/>
            <a:ln w="50292">
              <a:solidFill>
                <a:srgbClr val="C0504D"/>
              </a:solidFill>
              <a:round/>
              <a:headEnd/>
              <a:tailEnd/>
            </a:ln>
            <a:extLst>
              <a:ext uri="{909E8E84-426E-40DD-AFC4-6F175D3DCCD1}">
                <a14:hiddenFill xmlns:a14="http://schemas.microsoft.com/office/drawing/2010/main">
                  <a:noFill/>
                </a14:hiddenFill>
              </a:ext>
            </a:extLst>
          </p:spPr>
        </p:cxnSp>
        <p:cxnSp>
          <p:nvCxnSpPr>
            <p:cNvPr id="27" name="Line 137"/>
            <p:cNvCxnSpPr/>
            <p:nvPr/>
          </p:nvCxnSpPr>
          <p:spPr bwMode="auto">
            <a:xfrm>
              <a:off x="8892" y="2240"/>
              <a:ext cx="79" cy="0"/>
            </a:xfrm>
            <a:prstGeom prst="line">
              <a:avLst/>
            </a:prstGeom>
            <a:noFill/>
            <a:ln w="50292">
              <a:solidFill>
                <a:srgbClr val="9BBB59"/>
              </a:solidFill>
              <a:round/>
              <a:headEnd/>
              <a:tailEnd/>
            </a:ln>
            <a:extLst>
              <a:ext uri="{909E8E84-426E-40DD-AFC4-6F175D3DCCD1}">
                <a14:hiddenFill xmlns:a14="http://schemas.microsoft.com/office/drawing/2010/main">
                  <a:noFill/>
                </a14:hiddenFill>
              </a:ext>
            </a:extLst>
          </p:spPr>
        </p:cxnSp>
        <p:cxnSp>
          <p:nvCxnSpPr>
            <p:cNvPr id="28" name="Line 136"/>
            <p:cNvCxnSpPr/>
            <p:nvPr/>
          </p:nvCxnSpPr>
          <p:spPr bwMode="auto">
            <a:xfrm>
              <a:off x="8892" y="2526"/>
              <a:ext cx="79" cy="0"/>
            </a:xfrm>
            <a:prstGeom prst="line">
              <a:avLst/>
            </a:prstGeom>
            <a:noFill/>
            <a:ln w="50292">
              <a:solidFill>
                <a:srgbClr val="8064A2"/>
              </a:solidFill>
              <a:round/>
              <a:headEnd/>
              <a:tailEnd/>
            </a:ln>
            <a:extLst>
              <a:ext uri="{909E8E84-426E-40DD-AFC4-6F175D3DCCD1}">
                <a14:hiddenFill xmlns:a14="http://schemas.microsoft.com/office/drawing/2010/main">
                  <a:noFill/>
                </a14:hiddenFill>
              </a:ext>
            </a:extLst>
          </p:spPr>
        </p:cxnSp>
        <p:sp>
          <p:nvSpPr>
            <p:cNvPr id="29" name="Rectangle 135"/>
            <p:cNvSpPr>
              <a:spLocks noChangeArrowheads="1"/>
            </p:cNvSpPr>
            <p:nvPr/>
          </p:nvSpPr>
          <p:spPr bwMode="auto">
            <a:xfrm>
              <a:off x="8381" y="1048"/>
              <a:ext cx="1391" cy="422"/>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30" name="Rectangle 134"/>
            <p:cNvSpPr>
              <a:spLocks noChangeArrowheads="1"/>
            </p:cNvSpPr>
            <p:nvPr/>
          </p:nvSpPr>
          <p:spPr bwMode="auto">
            <a:xfrm>
              <a:off x="1849" y="2987"/>
              <a:ext cx="8328" cy="502"/>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sp>
          <p:nvSpPr>
            <p:cNvPr id="31" name="Rectangle 133"/>
            <p:cNvSpPr>
              <a:spLocks noChangeArrowheads="1"/>
            </p:cNvSpPr>
            <p:nvPr/>
          </p:nvSpPr>
          <p:spPr bwMode="auto">
            <a:xfrm>
              <a:off x="1846" y="208"/>
              <a:ext cx="8331" cy="4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32" name="Text Box 132"/>
            <p:cNvSpPr txBox="1">
              <a:spLocks noChangeArrowheads="1"/>
            </p:cNvSpPr>
            <p:nvPr/>
          </p:nvSpPr>
          <p:spPr bwMode="auto">
            <a:xfrm>
              <a:off x="3403" y="837"/>
              <a:ext cx="38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710"/>
                </a:lnSpc>
                <a:spcAft>
                  <a:spcPts val="0"/>
                </a:spcAft>
              </a:pPr>
              <a:r>
                <a:rPr lang="en-US" sz="700" spc="-10">
                  <a:effectLst/>
                  <a:latin typeface="Calibri"/>
                  <a:ea typeface="Cambria"/>
                  <a:cs typeface="Cambria"/>
                </a:rPr>
                <a:t>101,74</a:t>
              </a:r>
              <a:endParaRPr lang="ca-ES" sz="1100">
                <a:effectLst/>
                <a:latin typeface="Cambria"/>
                <a:ea typeface="Cambria"/>
                <a:cs typeface="Cambria"/>
              </a:endParaRPr>
            </a:p>
            <a:p>
              <a:pPr marL="1270" algn="ctr">
                <a:lnSpc>
                  <a:spcPts val="840"/>
                </a:lnSpc>
                <a:spcAft>
                  <a:spcPts val="0"/>
                </a:spcAft>
              </a:pPr>
              <a:r>
                <a:rPr lang="en-US" sz="700">
                  <a:effectLst/>
                  <a:latin typeface="Calibri"/>
                  <a:ea typeface="Cambria"/>
                  <a:cs typeface="Cambria"/>
                </a:rPr>
                <a:t>3%</a:t>
              </a:r>
              <a:endParaRPr lang="ca-ES" sz="1100">
                <a:effectLst/>
                <a:latin typeface="Cambria"/>
                <a:ea typeface="Cambria"/>
                <a:cs typeface="Cambria"/>
              </a:endParaRPr>
            </a:p>
          </p:txBody>
        </p:sp>
        <p:sp>
          <p:nvSpPr>
            <p:cNvPr id="33" name="Text Box 131"/>
            <p:cNvSpPr txBox="1">
              <a:spLocks noChangeArrowheads="1"/>
            </p:cNvSpPr>
            <p:nvPr/>
          </p:nvSpPr>
          <p:spPr bwMode="auto">
            <a:xfrm>
              <a:off x="4321" y="1116"/>
              <a:ext cx="9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en-US" sz="1200" b="1">
                  <a:effectLst/>
                  <a:latin typeface="Calibri"/>
                  <a:ea typeface="Cambria"/>
                  <a:cs typeface="Cambria"/>
                </a:rPr>
                <a:t>Año 2011</a:t>
              </a:r>
              <a:endParaRPr lang="ca-ES" sz="1100">
                <a:effectLst/>
                <a:latin typeface="Cambria"/>
                <a:ea typeface="Cambria"/>
                <a:cs typeface="Cambria"/>
              </a:endParaRPr>
            </a:p>
          </p:txBody>
        </p:sp>
        <p:sp>
          <p:nvSpPr>
            <p:cNvPr id="34" name="Text Box 130"/>
            <p:cNvSpPr txBox="1">
              <a:spLocks noChangeArrowheads="1"/>
            </p:cNvSpPr>
            <p:nvPr/>
          </p:nvSpPr>
          <p:spPr bwMode="auto">
            <a:xfrm>
              <a:off x="2580" y="1767"/>
              <a:ext cx="45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710"/>
                </a:lnSpc>
                <a:spcAft>
                  <a:spcPts val="0"/>
                </a:spcAft>
              </a:pPr>
              <a:r>
                <a:rPr lang="en-US" sz="700" spc="-10">
                  <a:effectLst/>
                  <a:latin typeface="Calibri"/>
                  <a:ea typeface="Cambria"/>
                  <a:cs typeface="Cambria"/>
                </a:rPr>
                <a:t>1493,15</a:t>
              </a:r>
              <a:endParaRPr lang="ca-ES" sz="1100">
                <a:effectLst/>
                <a:latin typeface="Cambria"/>
                <a:ea typeface="Cambria"/>
                <a:cs typeface="Cambria"/>
              </a:endParaRPr>
            </a:p>
            <a:p>
              <a:pPr algn="ctr">
                <a:lnSpc>
                  <a:spcPts val="840"/>
                </a:lnSpc>
                <a:spcAft>
                  <a:spcPts val="0"/>
                </a:spcAft>
              </a:pPr>
              <a:r>
                <a:rPr lang="en-US" sz="700">
                  <a:effectLst/>
                  <a:latin typeface="Calibri"/>
                  <a:ea typeface="Cambria"/>
                  <a:cs typeface="Cambria"/>
                </a:rPr>
                <a:t>41%</a:t>
              </a:r>
              <a:endParaRPr lang="ca-ES" sz="1100">
                <a:effectLst/>
                <a:latin typeface="Cambria"/>
                <a:ea typeface="Cambria"/>
                <a:cs typeface="Cambria"/>
              </a:endParaRPr>
            </a:p>
          </p:txBody>
        </p:sp>
        <p:sp>
          <p:nvSpPr>
            <p:cNvPr id="35" name="Text Box 129"/>
            <p:cNvSpPr txBox="1">
              <a:spLocks noChangeArrowheads="1"/>
            </p:cNvSpPr>
            <p:nvPr/>
          </p:nvSpPr>
          <p:spPr bwMode="auto">
            <a:xfrm>
              <a:off x="4287" y="1676"/>
              <a:ext cx="34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a:effectLst/>
                  <a:latin typeface="Calibri"/>
                  <a:ea typeface="Cambria"/>
                  <a:cs typeface="Cambria"/>
                </a:rPr>
                <a:t>MAEC</a:t>
              </a:r>
              <a:endParaRPr lang="ca-ES" sz="1100">
                <a:effectLst/>
                <a:latin typeface="Cambria"/>
                <a:ea typeface="Cambria"/>
                <a:cs typeface="Cambria"/>
              </a:endParaRPr>
            </a:p>
          </p:txBody>
        </p:sp>
        <p:sp>
          <p:nvSpPr>
            <p:cNvPr id="36" name="Text Box 128"/>
            <p:cNvSpPr txBox="1">
              <a:spLocks noChangeArrowheads="1"/>
            </p:cNvSpPr>
            <p:nvPr/>
          </p:nvSpPr>
          <p:spPr bwMode="auto">
            <a:xfrm>
              <a:off x="3375" y="1902"/>
              <a:ext cx="45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710"/>
                </a:lnSpc>
                <a:spcAft>
                  <a:spcPts val="0"/>
                </a:spcAft>
              </a:pPr>
              <a:r>
                <a:rPr lang="en-US" sz="700" spc="-10">
                  <a:effectLst/>
                  <a:latin typeface="Calibri"/>
                  <a:ea typeface="Cambria"/>
                  <a:cs typeface="Cambria"/>
                </a:rPr>
                <a:t>2072,35</a:t>
              </a:r>
              <a:endParaRPr lang="ca-ES" sz="1100">
                <a:effectLst/>
                <a:latin typeface="Cambria"/>
                <a:ea typeface="Cambria"/>
                <a:cs typeface="Cambria"/>
              </a:endParaRPr>
            </a:p>
            <a:p>
              <a:pPr algn="ctr">
                <a:lnSpc>
                  <a:spcPts val="840"/>
                </a:lnSpc>
                <a:spcAft>
                  <a:spcPts val="0"/>
                </a:spcAft>
              </a:pPr>
              <a:r>
                <a:rPr lang="en-US" sz="700">
                  <a:effectLst/>
                  <a:latin typeface="Calibri"/>
                  <a:ea typeface="Cambria"/>
                  <a:cs typeface="Cambria"/>
                </a:rPr>
                <a:t>56%</a:t>
              </a:r>
              <a:endParaRPr lang="ca-ES" sz="1100">
                <a:effectLst/>
                <a:latin typeface="Cambria"/>
                <a:ea typeface="Cambria"/>
                <a:cs typeface="Cambria"/>
              </a:endParaRPr>
            </a:p>
          </p:txBody>
        </p:sp>
        <p:sp>
          <p:nvSpPr>
            <p:cNvPr id="37" name="Text Box 127"/>
            <p:cNvSpPr txBox="1">
              <a:spLocks noChangeArrowheads="1"/>
            </p:cNvSpPr>
            <p:nvPr/>
          </p:nvSpPr>
          <p:spPr bwMode="auto">
            <a:xfrm>
              <a:off x="4287" y="2096"/>
              <a:ext cx="97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10"/>
                </a:lnSpc>
                <a:spcAft>
                  <a:spcPts val="0"/>
                </a:spcAft>
              </a:pPr>
              <a:r>
                <a:rPr lang="es-ES" sz="700">
                  <a:effectLst/>
                  <a:latin typeface="Calibri"/>
                  <a:ea typeface="Cambria"/>
                  <a:cs typeface="Cambria"/>
                </a:rPr>
                <a:t>M. Economía y</a:t>
              </a:r>
              <a:endParaRPr lang="ca-ES" sz="1100">
                <a:effectLst/>
                <a:latin typeface="Cambria"/>
                <a:ea typeface="Cambria"/>
                <a:cs typeface="Cambria"/>
              </a:endParaRPr>
            </a:p>
            <a:p>
              <a:pPr>
                <a:lnSpc>
                  <a:spcPts val="855"/>
                </a:lnSpc>
                <a:spcAft>
                  <a:spcPts val="0"/>
                </a:spcAft>
              </a:pPr>
              <a:r>
                <a:rPr lang="es-ES" sz="700">
                  <a:effectLst/>
                  <a:latin typeface="Calibri"/>
                  <a:ea typeface="Cambria"/>
                  <a:cs typeface="Cambria"/>
                </a:rPr>
                <a:t>Hacienda</a:t>
              </a:r>
              <a:endParaRPr lang="ca-ES" sz="1100">
                <a:effectLst/>
                <a:latin typeface="Cambria"/>
                <a:ea typeface="Cambria"/>
                <a:cs typeface="Cambria"/>
              </a:endParaRPr>
            </a:p>
            <a:p>
              <a:pPr>
                <a:lnSpc>
                  <a:spcPts val="840"/>
                </a:lnSpc>
                <a:spcBef>
                  <a:spcPts val="395"/>
                </a:spcBef>
                <a:spcAft>
                  <a:spcPts val="0"/>
                </a:spcAft>
              </a:pPr>
              <a:r>
                <a:rPr lang="es-ES" sz="700">
                  <a:effectLst/>
                  <a:latin typeface="Calibri"/>
                  <a:ea typeface="Cambria"/>
                  <a:cs typeface="Cambria"/>
                </a:rPr>
                <a:t>Otros</a:t>
              </a:r>
              <a:r>
                <a:rPr lang="es-ES" sz="700" spc="-80">
                  <a:effectLst/>
                  <a:latin typeface="Calibri"/>
                  <a:ea typeface="Cambria"/>
                  <a:cs typeface="Cambria"/>
                </a:rPr>
                <a:t> </a:t>
              </a:r>
              <a:r>
                <a:rPr lang="es-ES" sz="700">
                  <a:effectLst/>
                  <a:latin typeface="Calibri"/>
                  <a:ea typeface="Cambria"/>
                  <a:cs typeface="Cambria"/>
                </a:rPr>
                <a:t>Ministerios</a:t>
              </a:r>
              <a:endParaRPr lang="ca-ES" sz="1100">
                <a:effectLst/>
                <a:latin typeface="Cambria"/>
                <a:ea typeface="Cambria"/>
                <a:cs typeface="Cambria"/>
              </a:endParaRPr>
            </a:p>
          </p:txBody>
        </p:sp>
        <p:sp>
          <p:nvSpPr>
            <p:cNvPr id="38" name="Text Box 126"/>
            <p:cNvSpPr txBox="1">
              <a:spLocks noChangeArrowheads="1"/>
            </p:cNvSpPr>
            <p:nvPr/>
          </p:nvSpPr>
          <p:spPr bwMode="auto">
            <a:xfrm>
              <a:off x="1849" y="2983"/>
              <a:ext cx="8328"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6520" marR="434975">
                <a:spcBef>
                  <a:spcPts val="415"/>
                </a:spcBef>
                <a:spcAft>
                  <a:spcPts val="0"/>
                </a:spcAft>
              </a:pPr>
              <a:r>
                <a:rPr lang="es-ES" sz="700">
                  <a:effectLst/>
                  <a:latin typeface="Cambria"/>
                  <a:ea typeface="Cambria"/>
                  <a:cs typeface="Cambria"/>
                </a:rPr>
                <a:t>Fuente: elaboración propia a partir de datos de los Informes de AOD de la SECIPI, años 2011 y 2016. El porcentaje toma como referencia el total de la AOD aportada por la Administración General del Estado.</a:t>
              </a:r>
              <a:endParaRPr lang="ca-ES" sz="1100">
                <a:effectLst/>
                <a:latin typeface="Cambria"/>
                <a:ea typeface="Cambria"/>
                <a:cs typeface="Cambria"/>
              </a:endParaRPr>
            </a:p>
          </p:txBody>
        </p:sp>
        <p:sp>
          <p:nvSpPr>
            <p:cNvPr id="39" name="Text Box 125"/>
            <p:cNvSpPr txBox="1">
              <a:spLocks noChangeArrowheads="1"/>
            </p:cNvSpPr>
            <p:nvPr/>
          </p:nvSpPr>
          <p:spPr bwMode="auto">
            <a:xfrm>
              <a:off x="2580" y="314"/>
              <a:ext cx="685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spcAft>
                  <a:spcPts val="0"/>
                </a:spcAft>
              </a:pPr>
              <a:r>
                <a:rPr lang="es-ES" sz="1000" b="1">
                  <a:solidFill>
                    <a:srgbClr val="FFFFFF"/>
                  </a:solidFill>
                  <a:effectLst/>
                  <a:latin typeface="Cambria"/>
                  <a:ea typeface="Cambria"/>
                  <a:cs typeface="Cambria"/>
                </a:rPr>
                <a:t>Gráfica</a:t>
              </a:r>
              <a:r>
                <a:rPr lang="es-ES" sz="1000" b="1" spc="-1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3-</a:t>
              </a:r>
              <a:r>
                <a:rPr lang="es-ES" sz="1000" b="1" spc="-20">
                  <a:solidFill>
                    <a:srgbClr val="FFFFFF"/>
                  </a:solidFill>
                  <a:effectLst/>
                  <a:latin typeface="Cambria"/>
                  <a:ea typeface="Cambria"/>
                  <a:cs typeface="Cambria"/>
                </a:rPr>
                <a:t> </a:t>
              </a:r>
              <a:r>
                <a:rPr lang="es-ES" sz="1000" b="1">
                  <a:solidFill>
                    <a:srgbClr val="FFFFFF"/>
                  </a:solidFill>
                  <a:effectLst/>
                  <a:latin typeface="Cambria"/>
                  <a:ea typeface="Cambria"/>
                  <a:cs typeface="Cambria"/>
                </a:rPr>
                <a:t>Gestión</a:t>
              </a:r>
              <a:r>
                <a:rPr lang="es-ES" sz="1000" b="1" spc="-2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de</a:t>
              </a:r>
              <a:r>
                <a:rPr lang="es-ES" sz="1000" b="1" spc="-10">
                  <a:solidFill>
                    <a:srgbClr val="FFFFFF"/>
                  </a:solidFill>
                  <a:effectLst/>
                  <a:latin typeface="Cambria"/>
                  <a:ea typeface="Cambria"/>
                  <a:cs typeface="Cambria"/>
                </a:rPr>
                <a:t> </a:t>
              </a:r>
              <a:r>
                <a:rPr lang="es-ES" sz="1000" b="1">
                  <a:solidFill>
                    <a:srgbClr val="FFFFFF"/>
                  </a:solidFill>
                  <a:effectLst/>
                  <a:latin typeface="Cambria"/>
                  <a:ea typeface="Cambria"/>
                  <a:cs typeface="Cambria"/>
                </a:rPr>
                <a:t>la</a:t>
              </a:r>
              <a:r>
                <a:rPr lang="es-ES" sz="1000" b="1" spc="-1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AOD</a:t>
              </a:r>
              <a:r>
                <a:rPr lang="es-ES" sz="1000" b="1" spc="-2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por</a:t>
              </a:r>
              <a:r>
                <a:rPr lang="es-ES" sz="1000" b="1" spc="-1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Ministerios:</a:t>
              </a:r>
              <a:r>
                <a:rPr lang="es-ES" sz="1000" b="1" spc="-2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comparativa</a:t>
              </a:r>
              <a:r>
                <a:rPr lang="es-ES" sz="1000" b="1" spc="-1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año</a:t>
              </a:r>
              <a:r>
                <a:rPr lang="es-ES" sz="1000" b="1" spc="-2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2011</a:t>
              </a:r>
              <a:r>
                <a:rPr lang="es-ES" sz="1000" b="1" spc="-25">
                  <a:solidFill>
                    <a:srgbClr val="FFFFFF"/>
                  </a:solidFill>
                  <a:effectLst/>
                  <a:latin typeface="Cambria"/>
                  <a:ea typeface="Cambria"/>
                  <a:cs typeface="Cambria"/>
                </a:rPr>
                <a:t> </a:t>
              </a:r>
              <a:r>
                <a:rPr lang="es-ES" sz="1000" b="1">
                  <a:solidFill>
                    <a:srgbClr val="FFFFFF"/>
                  </a:solidFill>
                  <a:effectLst/>
                  <a:latin typeface="Cambria"/>
                  <a:ea typeface="Cambria"/>
                  <a:cs typeface="Cambria"/>
                </a:rPr>
                <a:t>y</a:t>
              </a:r>
              <a:r>
                <a:rPr lang="es-ES" sz="1000" b="1" spc="-10">
                  <a:solidFill>
                    <a:srgbClr val="FFFFFF"/>
                  </a:solidFill>
                  <a:effectLst/>
                  <a:latin typeface="Cambria"/>
                  <a:ea typeface="Cambria"/>
                  <a:cs typeface="Cambria"/>
                </a:rPr>
                <a:t> </a:t>
              </a:r>
              <a:r>
                <a:rPr lang="es-ES" sz="1000" b="1">
                  <a:solidFill>
                    <a:srgbClr val="FFFFFF"/>
                  </a:solidFill>
                  <a:effectLst/>
                  <a:latin typeface="Cambria"/>
                  <a:ea typeface="Cambria"/>
                  <a:cs typeface="Cambria"/>
                </a:rPr>
                <a:t>2016</a:t>
              </a:r>
              <a:endParaRPr lang="ca-ES" sz="1100">
                <a:effectLst/>
                <a:latin typeface="Cambria"/>
                <a:ea typeface="Cambria"/>
                <a:cs typeface="Cambria"/>
              </a:endParaRPr>
            </a:p>
          </p:txBody>
        </p:sp>
        <p:sp>
          <p:nvSpPr>
            <p:cNvPr id="40" name="Text Box 124"/>
            <p:cNvSpPr txBox="1">
              <a:spLocks noChangeArrowheads="1"/>
            </p:cNvSpPr>
            <p:nvPr/>
          </p:nvSpPr>
          <p:spPr bwMode="auto">
            <a:xfrm>
              <a:off x="6981" y="837"/>
              <a:ext cx="1147"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8255">
                <a:lnSpc>
                  <a:spcPts val="710"/>
                </a:lnSpc>
                <a:spcAft>
                  <a:spcPts val="0"/>
                </a:spcAft>
              </a:pPr>
              <a:r>
                <a:rPr lang="en-US" sz="700">
                  <a:effectLst/>
                  <a:latin typeface="Calibri"/>
                  <a:ea typeface="Cambria"/>
                  <a:cs typeface="Cambria"/>
                </a:rPr>
                <a:t>32,13</a:t>
              </a:r>
              <a:endParaRPr lang="ca-ES" sz="1100">
                <a:effectLst/>
                <a:latin typeface="Cambria"/>
                <a:ea typeface="Cambria"/>
                <a:cs typeface="Cambria"/>
              </a:endParaRPr>
            </a:p>
            <a:p>
              <a:pPr marL="53975">
                <a:lnSpc>
                  <a:spcPts val="855"/>
                </a:lnSpc>
                <a:spcAft>
                  <a:spcPts val="0"/>
                </a:spcAft>
              </a:pPr>
              <a:r>
                <a:rPr lang="en-US" sz="700">
                  <a:effectLst/>
                  <a:latin typeface="Calibri"/>
                  <a:ea typeface="Cambria"/>
                  <a:cs typeface="Cambria"/>
                </a:rPr>
                <a:t>1%</a:t>
              </a:r>
              <a:endParaRPr lang="ca-ES" sz="1100">
                <a:effectLst/>
                <a:latin typeface="Cambria"/>
                <a:ea typeface="Cambria"/>
                <a:cs typeface="Cambria"/>
              </a:endParaRPr>
            </a:p>
            <a:p>
              <a:pPr>
                <a:spcAft>
                  <a:spcPts val="0"/>
                </a:spcAft>
              </a:pPr>
              <a:r>
                <a:rPr lang="en-US" sz="700">
                  <a:effectLst/>
                  <a:latin typeface="Cambria"/>
                  <a:ea typeface="Cambria"/>
                  <a:cs typeface="Cambria"/>
                </a:rPr>
                <a:t> </a:t>
              </a:r>
              <a:endParaRPr lang="ca-ES" sz="1100">
                <a:effectLst/>
                <a:latin typeface="Cambria"/>
                <a:ea typeface="Cambria"/>
                <a:cs typeface="Cambria"/>
              </a:endParaRPr>
            </a:p>
            <a:p>
              <a:pPr>
                <a:lnSpc>
                  <a:spcPts val="650"/>
                </a:lnSpc>
                <a:spcBef>
                  <a:spcPts val="470"/>
                </a:spcBef>
                <a:spcAft>
                  <a:spcPts val="0"/>
                </a:spcAft>
              </a:pPr>
              <a:r>
                <a:rPr lang="en-US" sz="700">
                  <a:effectLst/>
                  <a:latin typeface="Calibri"/>
                  <a:ea typeface="Cambria"/>
                  <a:cs typeface="Cambria"/>
                </a:rPr>
                <a:t>486,49</a:t>
              </a:r>
              <a:endParaRPr lang="ca-ES" sz="1100">
                <a:effectLst/>
                <a:latin typeface="Cambria"/>
                <a:ea typeface="Cambria"/>
                <a:cs typeface="Cambria"/>
              </a:endParaRPr>
            </a:p>
            <a:p>
              <a:pPr marL="45085">
                <a:lnSpc>
                  <a:spcPts val="850"/>
                </a:lnSpc>
                <a:spcAft>
                  <a:spcPts val="0"/>
                </a:spcAft>
                <a:tabLst>
                  <a:tab pos="485140" algn="l"/>
                </a:tabLst>
              </a:pPr>
              <a:r>
                <a:rPr lang="en-US" sz="700">
                  <a:effectLst/>
                  <a:latin typeface="Calibri"/>
                  <a:ea typeface="Cambria"/>
                  <a:cs typeface="Cambria"/>
                </a:rPr>
                <a:t>22%	</a:t>
              </a:r>
              <a:r>
                <a:rPr lang="en-US" sz="700" spc="-5">
                  <a:effectLst/>
                  <a:latin typeface="Calibri"/>
                  <a:ea typeface="Cambria"/>
                  <a:cs typeface="Cambria"/>
                </a:rPr>
                <a:t>752,97</a:t>
              </a:r>
              <a:endParaRPr lang="ca-ES" sz="1100">
                <a:effectLst/>
                <a:latin typeface="Cambria"/>
                <a:ea typeface="Cambria"/>
                <a:cs typeface="Cambria"/>
              </a:endParaRPr>
            </a:p>
            <a:p>
              <a:pPr marR="43815" algn="r">
                <a:lnSpc>
                  <a:spcPts val="640"/>
                </a:lnSpc>
                <a:spcAft>
                  <a:spcPts val="0"/>
                </a:spcAft>
              </a:pPr>
              <a:r>
                <a:rPr lang="en-US" sz="700">
                  <a:effectLst/>
                  <a:latin typeface="Calibri"/>
                  <a:ea typeface="Cambria"/>
                  <a:cs typeface="Cambria"/>
                </a:rPr>
                <a:t>34%</a:t>
              </a:r>
              <a:endParaRPr lang="ca-ES" sz="1100">
                <a:effectLst/>
                <a:latin typeface="Cambria"/>
                <a:ea typeface="Cambria"/>
                <a:cs typeface="Cambria"/>
              </a:endParaRPr>
            </a:p>
          </p:txBody>
        </p:sp>
        <p:sp>
          <p:nvSpPr>
            <p:cNvPr id="41" name="Text Box 123"/>
            <p:cNvSpPr txBox="1">
              <a:spLocks noChangeArrowheads="1"/>
            </p:cNvSpPr>
            <p:nvPr/>
          </p:nvSpPr>
          <p:spPr bwMode="auto">
            <a:xfrm>
              <a:off x="8604" y="1168"/>
              <a:ext cx="946"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20"/>
                </a:lnSpc>
                <a:spcAft>
                  <a:spcPts val="0"/>
                </a:spcAft>
              </a:pPr>
              <a:r>
                <a:rPr lang="en-US" sz="1200" b="1">
                  <a:effectLst/>
                  <a:latin typeface="Calibri"/>
                  <a:ea typeface="Cambria"/>
                  <a:cs typeface="Cambria"/>
                </a:rPr>
                <a:t>Año 2016</a:t>
              </a:r>
              <a:endParaRPr lang="ca-ES" sz="1100">
                <a:effectLst/>
                <a:latin typeface="Cambria"/>
                <a:ea typeface="Cambria"/>
                <a:cs typeface="Cambria"/>
              </a:endParaRPr>
            </a:p>
            <a:p>
              <a:pPr marL="250825" marR="28575">
                <a:lnSpc>
                  <a:spcPts val="1400"/>
                </a:lnSpc>
                <a:spcBef>
                  <a:spcPts val="265"/>
                </a:spcBef>
                <a:spcAft>
                  <a:spcPts val="0"/>
                </a:spcAft>
              </a:pPr>
              <a:r>
                <a:rPr lang="en-US" sz="700">
                  <a:effectLst/>
                  <a:latin typeface="Calibri"/>
                  <a:ea typeface="Cambria"/>
                  <a:cs typeface="Cambria"/>
                </a:rPr>
                <a:t>MAEC MINHAP</a:t>
              </a:r>
              <a:endParaRPr lang="ca-ES" sz="1100">
                <a:effectLst/>
                <a:latin typeface="Cambria"/>
                <a:ea typeface="Cambria"/>
                <a:cs typeface="Cambria"/>
              </a:endParaRPr>
            </a:p>
          </p:txBody>
        </p:sp>
        <p:sp>
          <p:nvSpPr>
            <p:cNvPr id="42" name="Text Box 122"/>
            <p:cNvSpPr txBox="1">
              <a:spLocks noChangeArrowheads="1"/>
            </p:cNvSpPr>
            <p:nvPr/>
          </p:nvSpPr>
          <p:spPr bwMode="auto">
            <a:xfrm>
              <a:off x="7056" y="2176"/>
              <a:ext cx="292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65"/>
                </a:lnSpc>
                <a:spcAft>
                  <a:spcPts val="0"/>
                </a:spcAft>
                <a:tabLst>
                  <a:tab pos="1233805" algn="l"/>
                </a:tabLst>
              </a:pPr>
              <a:r>
                <a:rPr lang="en-US" sz="700">
                  <a:effectLst/>
                  <a:latin typeface="Calibri"/>
                  <a:ea typeface="Cambria"/>
                  <a:cs typeface="Cambria"/>
                </a:rPr>
                <a:t>947,23	MINECO</a:t>
              </a:r>
              <a:endParaRPr lang="ca-ES" sz="1100">
                <a:effectLst/>
                <a:latin typeface="Cambria"/>
                <a:ea typeface="Cambria"/>
                <a:cs typeface="Cambria"/>
              </a:endParaRPr>
            </a:p>
            <a:p>
              <a:pPr marL="45085">
                <a:lnSpc>
                  <a:spcPts val="690"/>
                </a:lnSpc>
                <a:spcAft>
                  <a:spcPts val="0"/>
                </a:spcAft>
              </a:pPr>
              <a:r>
                <a:rPr lang="en-US" sz="700">
                  <a:effectLst/>
                  <a:latin typeface="Calibri"/>
                  <a:ea typeface="Cambria"/>
                  <a:cs typeface="Cambria"/>
                </a:rPr>
                <a:t>43%</a:t>
              </a:r>
              <a:endParaRPr lang="ca-ES" sz="1100">
                <a:effectLst/>
                <a:latin typeface="Cambria"/>
                <a:ea typeface="Cambria"/>
                <a:cs typeface="Cambria"/>
              </a:endParaRPr>
            </a:p>
            <a:p>
              <a:pPr marL="1234440">
                <a:lnSpc>
                  <a:spcPts val="675"/>
                </a:lnSpc>
                <a:spcAft>
                  <a:spcPts val="0"/>
                </a:spcAft>
              </a:pPr>
              <a:r>
                <a:rPr lang="en-US" sz="700">
                  <a:effectLst/>
                  <a:latin typeface="Calibri"/>
                  <a:ea typeface="Cambria"/>
                  <a:cs typeface="Cambria"/>
                </a:rPr>
                <a:t>Otros</a:t>
              </a:r>
              <a:r>
                <a:rPr lang="en-US" sz="700" spc="-80">
                  <a:effectLst/>
                  <a:latin typeface="Calibri"/>
                  <a:ea typeface="Cambria"/>
                  <a:cs typeface="Cambria"/>
                </a:rPr>
                <a:t> </a:t>
              </a:r>
              <a:r>
                <a:rPr lang="en-US" sz="700">
                  <a:effectLst/>
                  <a:latin typeface="Calibri"/>
                  <a:ea typeface="Cambria"/>
                  <a:cs typeface="Cambria"/>
                </a:rPr>
                <a:t>Ministerios</a:t>
              </a:r>
              <a:endParaRPr lang="ca-ES" sz="1100">
                <a:effectLst/>
                <a:latin typeface="Cambria"/>
                <a:ea typeface="Cambria"/>
                <a:cs typeface="Cambria"/>
              </a:endParaRPr>
            </a:p>
          </p:txBody>
        </p:sp>
      </p:grpSp>
      <p:sp>
        <p:nvSpPr>
          <p:cNvPr id="44" name="43 Rectángulo"/>
          <p:cNvSpPr/>
          <p:nvPr/>
        </p:nvSpPr>
        <p:spPr>
          <a:xfrm>
            <a:off x="654605" y="2924944"/>
            <a:ext cx="7848872" cy="3693319"/>
          </a:xfrm>
          <a:prstGeom prst="rect">
            <a:avLst/>
          </a:prstGeom>
        </p:spPr>
        <p:txBody>
          <a:bodyPr wrap="square">
            <a:spAutoFit/>
          </a:bodyPr>
          <a:lstStyle/>
          <a:p>
            <a:pPr lvl="0"/>
            <a:r>
              <a:rPr lang="es-ES" b="1" dirty="0"/>
              <a:t>Pérdida de peso del MAEC en la gestión de la AOD española. </a:t>
            </a:r>
            <a:r>
              <a:rPr lang="es-ES" dirty="0"/>
              <a:t>En 2016, apenas el 34% de la ayuda española será gestionada directamente por el ministerio que tiene el mandato legal de dirigir la política de cooperación, y el único que cuenta con personal y una Agencia especializada en la materia. En conjunto, el Ministerio de Economía y el Ministerio de Hacienda gestionarán el 65% de la ayuda aportada por la Administración General del Estado (AGE). En 2011, la proporción era inversa (56% MAEC, 44% otros ministerios). Las aportaciones de otros ministerios (Ministerio de Educación, o Ministerio de Empleo y Seguridad Social, entre otros) suponen, en conjunto, 32,13 millones de euros, lo que representa apenas un 1,5% de la AOD de la AGE</a:t>
            </a:r>
            <a:r>
              <a:rPr lang="es-ES" dirty="0" smtClean="0"/>
              <a:t>.</a:t>
            </a:r>
          </a:p>
          <a:p>
            <a:pPr lvl="0"/>
            <a:endParaRPr lang="es-ES" dirty="0" smtClean="0"/>
          </a:p>
          <a:p>
            <a:pPr lvl="0"/>
            <a:endParaRPr lang="es-ES" dirty="0"/>
          </a:p>
          <a:p>
            <a:pPr lvl="0"/>
            <a:endParaRPr lang="ca-ES" dirty="0"/>
          </a:p>
        </p:txBody>
      </p:sp>
    </p:spTree>
    <p:extLst>
      <p:ext uri="{BB962C8B-B14F-4D97-AF65-F5344CB8AC3E}">
        <p14:creationId xmlns:p14="http://schemas.microsoft.com/office/powerpoint/2010/main" val="3693820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a:grpSpLocks/>
          </p:cNvGrpSpPr>
          <p:nvPr/>
        </p:nvGrpSpPr>
        <p:grpSpPr bwMode="auto">
          <a:xfrm>
            <a:off x="1808796" y="819148"/>
            <a:ext cx="5743575" cy="2924175"/>
            <a:chOff x="1572" y="192"/>
            <a:chExt cx="9045" cy="4605"/>
          </a:xfrm>
        </p:grpSpPr>
        <p:sp>
          <p:nvSpPr>
            <p:cNvPr id="4" name="Rectangle 120"/>
            <p:cNvSpPr>
              <a:spLocks noChangeArrowheads="1"/>
            </p:cNvSpPr>
            <p:nvPr/>
          </p:nvSpPr>
          <p:spPr bwMode="auto">
            <a:xfrm>
              <a:off x="1578" y="627"/>
              <a:ext cx="9039" cy="374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5" name="Rectangle 119"/>
            <p:cNvSpPr>
              <a:spLocks noChangeArrowheads="1"/>
            </p:cNvSpPr>
            <p:nvPr/>
          </p:nvSpPr>
          <p:spPr bwMode="auto">
            <a:xfrm>
              <a:off x="1578" y="627"/>
              <a:ext cx="9039" cy="374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sp>
          <p:nvSpPr>
            <p:cNvPr id="6" name="Rectangle 118"/>
            <p:cNvSpPr>
              <a:spLocks noChangeArrowheads="1"/>
            </p:cNvSpPr>
            <p:nvPr/>
          </p:nvSpPr>
          <p:spPr bwMode="auto">
            <a:xfrm>
              <a:off x="1738" y="713"/>
              <a:ext cx="8717" cy="3422"/>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7" name="Rectangle 117"/>
            <p:cNvSpPr>
              <a:spLocks noChangeArrowheads="1"/>
            </p:cNvSpPr>
            <p:nvPr/>
          </p:nvSpPr>
          <p:spPr bwMode="auto">
            <a:xfrm>
              <a:off x="2441" y="813"/>
              <a:ext cx="5657" cy="2894"/>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cxnSp>
          <p:nvCxnSpPr>
            <p:cNvPr id="8" name="Line 116"/>
            <p:cNvCxnSpPr/>
            <p:nvPr/>
          </p:nvCxnSpPr>
          <p:spPr bwMode="auto">
            <a:xfrm>
              <a:off x="2441" y="3417"/>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9" name="Line 115"/>
            <p:cNvCxnSpPr/>
            <p:nvPr/>
          </p:nvCxnSpPr>
          <p:spPr bwMode="auto">
            <a:xfrm>
              <a:off x="2441" y="3127"/>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0" name="Line 114"/>
            <p:cNvCxnSpPr/>
            <p:nvPr/>
          </p:nvCxnSpPr>
          <p:spPr bwMode="auto">
            <a:xfrm>
              <a:off x="2441" y="2839"/>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1" name="Line 113"/>
            <p:cNvCxnSpPr/>
            <p:nvPr/>
          </p:nvCxnSpPr>
          <p:spPr bwMode="auto">
            <a:xfrm>
              <a:off x="2441" y="2549"/>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2" name="Line 112"/>
            <p:cNvCxnSpPr/>
            <p:nvPr/>
          </p:nvCxnSpPr>
          <p:spPr bwMode="auto">
            <a:xfrm>
              <a:off x="2441" y="2258"/>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3" name="Line 111"/>
            <p:cNvCxnSpPr/>
            <p:nvPr/>
          </p:nvCxnSpPr>
          <p:spPr bwMode="auto">
            <a:xfrm>
              <a:off x="2441" y="1970"/>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4" name="Line 110"/>
            <p:cNvCxnSpPr/>
            <p:nvPr/>
          </p:nvCxnSpPr>
          <p:spPr bwMode="auto">
            <a:xfrm>
              <a:off x="2441" y="1680"/>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5" name="Line 109"/>
            <p:cNvCxnSpPr/>
            <p:nvPr/>
          </p:nvCxnSpPr>
          <p:spPr bwMode="auto">
            <a:xfrm>
              <a:off x="2441" y="1392"/>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6" name="Line 108"/>
            <p:cNvCxnSpPr/>
            <p:nvPr/>
          </p:nvCxnSpPr>
          <p:spPr bwMode="auto">
            <a:xfrm>
              <a:off x="2441" y="1101"/>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7" name="Line 107"/>
            <p:cNvCxnSpPr/>
            <p:nvPr/>
          </p:nvCxnSpPr>
          <p:spPr bwMode="auto">
            <a:xfrm>
              <a:off x="2441" y="813"/>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8" name="Line 106"/>
            <p:cNvCxnSpPr/>
            <p:nvPr/>
          </p:nvCxnSpPr>
          <p:spPr bwMode="auto">
            <a:xfrm>
              <a:off x="2441" y="3705"/>
              <a:ext cx="0"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19" name="Line 105"/>
            <p:cNvCxnSpPr/>
            <p:nvPr/>
          </p:nvCxnSpPr>
          <p:spPr bwMode="auto">
            <a:xfrm>
              <a:off x="2395" y="3705"/>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0" name="Line 104"/>
            <p:cNvCxnSpPr/>
            <p:nvPr/>
          </p:nvCxnSpPr>
          <p:spPr bwMode="auto">
            <a:xfrm>
              <a:off x="2395" y="3417"/>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1" name="Line 103"/>
            <p:cNvCxnSpPr/>
            <p:nvPr/>
          </p:nvCxnSpPr>
          <p:spPr bwMode="auto">
            <a:xfrm>
              <a:off x="2395" y="3127"/>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2" name="Line 102"/>
            <p:cNvCxnSpPr/>
            <p:nvPr/>
          </p:nvCxnSpPr>
          <p:spPr bwMode="auto">
            <a:xfrm>
              <a:off x="2395" y="2839"/>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3" name="Line 101"/>
            <p:cNvCxnSpPr/>
            <p:nvPr/>
          </p:nvCxnSpPr>
          <p:spPr bwMode="auto">
            <a:xfrm>
              <a:off x="2395" y="2549"/>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4" name="Line 100"/>
            <p:cNvCxnSpPr/>
            <p:nvPr/>
          </p:nvCxnSpPr>
          <p:spPr bwMode="auto">
            <a:xfrm>
              <a:off x="2395" y="2258"/>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5" name="Line 99"/>
            <p:cNvCxnSpPr/>
            <p:nvPr/>
          </p:nvCxnSpPr>
          <p:spPr bwMode="auto">
            <a:xfrm>
              <a:off x="2395" y="1970"/>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6" name="Line 98"/>
            <p:cNvCxnSpPr/>
            <p:nvPr/>
          </p:nvCxnSpPr>
          <p:spPr bwMode="auto">
            <a:xfrm>
              <a:off x="2395" y="1680"/>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7" name="Line 97"/>
            <p:cNvCxnSpPr/>
            <p:nvPr/>
          </p:nvCxnSpPr>
          <p:spPr bwMode="auto">
            <a:xfrm>
              <a:off x="2395" y="1392"/>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8" name="Line 96"/>
            <p:cNvCxnSpPr/>
            <p:nvPr/>
          </p:nvCxnSpPr>
          <p:spPr bwMode="auto">
            <a:xfrm>
              <a:off x="2395" y="1101"/>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29" name="Line 95"/>
            <p:cNvCxnSpPr/>
            <p:nvPr/>
          </p:nvCxnSpPr>
          <p:spPr bwMode="auto">
            <a:xfrm>
              <a:off x="2395" y="813"/>
              <a:ext cx="46"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0" name="Line 94"/>
            <p:cNvCxnSpPr/>
            <p:nvPr/>
          </p:nvCxnSpPr>
          <p:spPr bwMode="auto">
            <a:xfrm>
              <a:off x="2441" y="3705"/>
              <a:ext cx="5654" cy="0"/>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1" name="Line 93"/>
            <p:cNvCxnSpPr/>
            <p:nvPr/>
          </p:nvCxnSpPr>
          <p:spPr bwMode="auto">
            <a:xfrm>
              <a:off x="2441"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2" name="Line 92"/>
            <p:cNvCxnSpPr/>
            <p:nvPr/>
          </p:nvCxnSpPr>
          <p:spPr bwMode="auto">
            <a:xfrm>
              <a:off x="3382"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3" name="Line 91"/>
            <p:cNvCxnSpPr/>
            <p:nvPr/>
          </p:nvCxnSpPr>
          <p:spPr bwMode="auto">
            <a:xfrm>
              <a:off x="4325"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4" name="Line 90"/>
            <p:cNvCxnSpPr/>
            <p:nvPr/>
          </p:nvCxnSpPr>
          <p:spPr bwMode="auto">
            <a:xfrm>
              <a:off x="5268"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5" name="Line 89"/>
            <p:cNvCxnSpPr/>
            <p:nvPr/>
          </p:nvCxnSpPr>
          <p:spPr bwMode="auto">
            <a:xfrm>
              <a:off x="6209"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6" name="Line 88"/>
            <p:cNvCxnSpPr/>
            <p:nvPr/>
          </p:nvCxnSpPr>
          <p:spPr bwMode="auto">
            <a:xfrm>
              <a:off x="7152"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cxnSp>
          <p:nvCxnSpPr>
            <p:cNvPr id="37" name="Line 87"/>
            <p:cNvCxnSpPr/>
            <p:nvPr/>
          </p:nvCxnSpPr>
          <p:spPr bwMode="auto">
            <a:xfrm>
              <a:off x="8095" y="3705"/>
              <a:ext cx="0" cy="51"/>
            </a:xfrm>
            <a:prstGeom prst="line">
              <a:avLst/>
            </a:prstGeom>
            <a:noFill/>
            <a:ln w="9144">
              <a:solidFill>
                <a:srgbClr val="878787"/>
              </a:solidFill>
              <a:round/>
              <a:headEnd/>
              <a:tailEnd/>
            </a:ln>
            <a:extLst>
              <a:ext uri="{909E8E84-426E-40DD-AFC4-6F175D3DCCD1}">
                <a14:hiddenFill xmlns:a14="http://schemas.microsoft.com/office/drawing/2010/main">
                  <a:noFill/>
                </a14:hiddenFill>
              </a:ext>
            </a:extLst>
          </p:spPr>
        </p:cxnSp>
        <p:sp>
          <p:nvSpPr>
            <p:cNvPr id="38" name="Freeform 86"/>
            <p:cNvSpPr>
              <a:spLocks/>
            </p:cNvSpPr>
            <p:nvPr/>
          </p:nvSpPr>
          <p:spPr bwMode="auto">
            <a:xfrm>
              <a:off x="2911" y="1183"/>
              <a:ext cx="4712" cy="1863"/>
            </a:xfrm>
            <a:custGeom>
              <a:avLst/>
              <a:gdLst>
                <a:gd name="T0" fmla="+- 0 2911 2911"/>
                <a:gd name="T1" fmla="*/ T0 w 4712"/>
                <a:gd name="T2" fmla="+- 0 1183 1183"/>
                <a:gd name="T3" fmla="*/ 1183 h 1863"/>
                <a:gd name="T4" fmla="+- 0 3854 2911"/>
                <a:gd name="T5" fmla="*/ T4 w 4712"/>
                <a:gd name="T6" fmla="+- 0 2621 1183"/>
                <a:gd name="T7" fmla="*/ 2621 h 1863"/>
                <a:gd name="T8" fmla="+- 0 4795 2911"/>
                <a:gd name="T9" fmla="*/ T8 w 4712"/>
                <a:gd name="T10" fmla="+- 0 2942 1183"/>
                <a:gd name="T11" fmla="*/ 2942 h 1863"/>
                <a:gd name="T12" fmla="+- 0 5738 2911"/>
                <a:gd name="T13" fmla="*/ T12 w 4712"/>
                <a:gd name="T14" fmla="+- 0 3045 1183"/>
                <a:gd name="T15" fmla="*/ 3045 h 1863"/>
                <a:gd name="T16" fmla="+- 0 6682 2911"/>
                <a:gd name="T17" fmla="*/ T16 w 4712"/>
                <a:gd name="T18" fmla="+- 0 3038 1183"/>
                <a:gd name="T19" fmla="*/ 3038 h 1863"/>
                <a:gd name="T20" fmla="+- 0 7622 2911"/>
                <a:gd name="T21" fmla="*/ T20 w 4712"/>
                <a:gd name="T22" fmla="+- 0 3043 1183"/>
                <a:gd name="T23" fmla="*/ 3043 h 1863"/>
              </a:gdLst>
              <a:ahLst/>
              <a:cxnLst>
                <a:cxn ang="0">
                  <a:pos x="T1" y="T3"/>
                </a:cxn>
                <a:cxn ang="0">
                  <a:pos x="T5" y="T7"/>
                </a:cxn>
                <a:cxn ang="0">
                  <a:pos x="T9" y="T11"/>
                </a:cxn>
                <a:cxn ang="0">
                  <a:pos x="T13" y="T15"/>
                </a:cxn>
                <a:cxn ang="0">
                  <a:pos x="T17" y="T19"/>
                </a:cxn>
                <a:cxn ang="0">
                  <a:pos x="T21" y="T23"/>
                </a:cxn>
              </a:cxnLst>
              <a:rect l="0" t="0" r="r" b="b"/>
              <a:pathLst>
                <a:path w="4712" h="1863">
                  <a:moveTo>
                    <a:pt x="0" y="0"/>
                  </a:moveTo>
                  <a:lnTo>
                    <a:pt x="943" y="1438"/>
                  </a:lnTo>
                  <a:lnTo>
                    <a:pt x="1884" y="1759"/>
                  </a:lnTo>
                  <a:lnTo>
                    <a:pt x="2827" y="1862"/>
                  </a:lnTo>
                  <a:lnTo>
                    <a:pt x="3771" y="1855"/>
                  </a:lnTo>
                  <a:lnTo>
                    <a:pt x="4711" y="1860"/>
                  </a:lnTo>
                </a:path>
              </a:pathLst>
            </a:custGeom>
            <a:noFill/>
            <a:ln w="27432">
              <a:solidFill>
                <a:srgbClr val="98B95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pic>
          <p:nvPicPr>
            <p:cNvPr id="3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 y="1106"/>
              <a:ext cx="1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 y="2544"/>
              <a:ext cx="1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 y="2865"/>
              <a:ext cx="1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 y="2970"/>
              <a:ext cx="1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 y="2962"/>
              <a:ext cx="1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 y="2966"/>
              <a:ext cx="1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 y="2354"/>
              <a:ext cx="4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78"/>
            <p:cNvSpPr>
              <a:spLocks noChangeArrowheads="1"/>
            </p:cNvSpPr>
            <p:nvPr/>
          </p:nvSpPr>
          <p:spPr bwMode="auto">
            <a:xfrm>
              <a:off x="1572" y="192"/>
              <a:ext cx="9045" cy="4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ca-ES"/>
            </a:p>
          </p:txBody>
        </p:sp>
        <p:sp>
          <p:nvSpPr>
            <p:cNvPr id="47" name="Rectangle 77"/>
            <p:cNvSpPr>
              <a:spLocks noChangeArrowheads="1"/>
            </p:cNvSpPr>
            <p:nvPr/>
          </p:nvSpPr>
          <p:spPr bwMode="auto">
            <a:xfrm>
              <a:off x="1578" y="4400"/>
              <a:ext cx="9039" cy="397"/>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a-ES"/>
            </a:p>
          </p:txBody>
        </p:sp>
        <p:sp>
          <p:nvSpPr>
            <p:cNvPr id="48" name="Text Box 76"/>
            <p:cNvSpPr txBox="1">
              <a:spLocks noChangeArrowheads="1"/>
            </p:cNvSpPr>
            <p:nvPr/>
          </p:nvSpPr>
          <p:spPr bwMode="auto">
            <a:xfrm>
              <a:off x="1578" y="192"/>
              <a:ext cx="903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61085">
                <a:spcBef>
                  <a:spcPts val="380"/>
                </a:spcBef>
                <a:spcAft>
                  <a:spcPts val="0"/>
                </a:spcAft>
              </a:pPr>
              <a:r>
                <a:rPr lang="es-ES" sz="1000" b="1">
                  <a:solidFill>
                    <a:srgbClr val="FFFFFF"/>
                  </a:solidFill>
                  <a:effectLst/>
                  <a:latin typeface="Cambria"/>
                  <a:ea typeface="Cambria"/>
                  <a:cs typeface="Cambria"/>
                </a:rPr>
                <a:t>Gráfica 4- Evolución del presupuesto de la AECID (2011-2016)</a:t>
              </a:r>
              <a:endParaRPr lang="ca-ES" sz="1100">
                <a:effectLst/>
                <a:latin typeface="Cambria"/>
                <a:ea typeface="Cambria"/>
                <a:cs typeface="Cambria"/>
              </a:endParaRPr>
            </a:p>
          </p:txBody>
        </p:sp>
        <p:sp>
          <p:nvSpPr>
            <p:cNvPr id="49" name="Text Box 75"/>
            <p:cNvSpPr txBox="1">
              <a:spLocks noChangeArrowheads="1"/>
            </p:cNvSpPr>
            <p:nvPr/>
          </p:nvSpPr>
          <p:spPr bwMode="auto">
            <a:xfrm>
              <a:off x="1578" y="4382"/>
              <a:ext cx="9039"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6520">
                <a:spcBef>
                  <a:spcPts val="485"/>
                </a:spcBef>
                <a:spcAft>
                  <a:spcPts val="0"/>
                </a:spcAft>
              </a:pPr>
              <a:r>
                <a:rPr lang="es-ES" sz="700">
                  <a:effectLst/>
                  <a:latin typeface="Cambria"/>
                  <a:ea typeface="Cambria"/>
                  <a:cs typeface="Cambria"/>
                </a:rPr>
                <a:t>Fuente: elaboración propia a partir de datos de los Informes de AOD de la SECIPI, para los años 2011, 2012, 2013, 2014, 2015 y 2016.</a:t>
              </a:r>
              <a:endParaRPr lang="ca-ES" sz="1100">
                <a:effectLst/>
                <a:latin typeface="Cambria"/>
                <a:ea typeface="Cambria"/>
                <a:cs typeface="Cambria"/>
              </a:endParaRPr>
            </a:p>
          </p:txBody>
        </p:sp>
        <p:sp>
          <p:nvSpPr>
            <p:cNvPr id="50" name="Text Box 74"/>
            <p:cNvSpPr txBox="1">
              <a:spLocks noChangeArrowheads="1"/>
            </p:cNvSpPr>
            <p:nvPr/>
          </p:nvSpPr>
          <p:spPr bwMode="auto">
            <a:xfrm>
              <a:off x="2027" y="751"/>
              <a:ext cx="281"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10"/>
                </a:lnSpc>
                <a:spcAft>
                  <a:spcPts val="0"/>
                </a:spcAft>
              </a:pPr>
              <a:r>
                <a:rPr lang="en-US" sz="700" b="1" spc="-5">
                  <a:effectLst/>
                  <a:latin typeface="Calibri"/>
                  <a:ea typeface="Cambria"/>
                  <a:cs typeface="Cambria"/>
                </a:rPr>
                <a:t>1000</a:t>
              </a:r>
              <a:endParaRPr lang="ca-ES" sz="1100">
                <a:effectLst/>
                <a:latin typeface="Cambria"/>
                <a:ea typeface="Cambria"/>
                <a:cs typeface="Cambria"/>
              </a:endParaRPr>
            </a:p>
            <a:p>
              <a:pPr marL="45085">
                <a:spcBef>
                  <a:spcPts val="590"/>
                </a:spcBef>
                <a:spcAft>
                  <a:spcPts val="0"/>
                </a:spcAft>
              </a:pPr>
              <a:r>
                <a:rPr lang="en-US" sz="700" b="1">
                  <a:effectLst/>
                  <a:latin typeface="Calibri"/>
                  <a:ea typeface="Cambria"/>
                  <a:cs typeface="Cambria"/>
                </a:rPr>
                <a:t>900</a:t>
              </a:r>
              <a:endParaRPr lang="ca-ES" sz="1100">
                <a:effectLst/>
                <a:latin typeface="Cambria"/>
                <a:ea typeface="Cambria"/>
                <a:cs typeface="Cambria"/>
              </a:endParaRPr>
            </a:p>
            <a:p>
              <a:pPr marL="45085">
                <a:lnSpc>
                  <a:spcPts val="840"/>
                </a:lnSpc>
                <a:spcBef>
                  <a:spcPts val="590"/>
                </a:spcBef>
                <a:spcAft>
                  <a:spcPts val="0"/>
                </a:spcAft>
              </a:pPr>
              <a:r>
                <a:rPr lang="en-US" sz="700" b="1">
                  <a:effectLst/>
                  <a:latin typeface="Calibri"/>
                  <a:ea typeface="Cambria"/>
                  <a:cs typeface="Cambria"/>
                </a:rPr>
                <a:t>800</a:t>
              </a:r>
              <a:endParaRPr lang="ca-ES" sz="1100">
                <a:effectLst/>
                <a:latin typeface="Cambria"/>
                <a:ea typeface="Cambria"/>
                <a:cs typeface="Cambria"/>
              </a:endParaRPr>
            </a:p>
          </p:txBody>
        </p:sp>
        <p:sp>
          <p:nvSpPr>
            <p:cNvPr id="51" name="Text Box 73"/>
            <p:cNvSpPr txBox="1">
              <a:spLocks noChangeArrowheads="1"/>
            </p:cNvSpPr>
            <p:nvPr/>
          </p:nvSpPr>
          <p:spPr bwMode="auto">
            <a:xfrm>
              <a:off x="3104" y="1128"/>
              <a:ext cx="3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872,03</a:t>
              </a:r>
              <a:endParaRPr lang="ca-ES" sz="1100">
                <a:effectLst/>
                <a:latin typeface="Cambria"/>
                <a:ea typeface="Cambria"/>
                <a:cs typeface="Cambria"/>
              </a:endParaRPr>
            </a:p>
          </p:txBody>
        </p:sp>
        <p:sp>
          <p:nvSpPr>
            <p:cNvPr id="52" name="Text Box 72"/>
            <p:cNvSpPr txBox="1">
              <a:spLocks noChangeArrowheads="1"/>
            </p:cNvSpPr>
            <p:nvPr/>
          </p:nvSpPr>
          <p:spPr bwMode="auto">
            <a:xfrm>
              <a:off x="2098" y="1619"/>
              <a:ext cx="209"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10"/>
                </a:lnSpc>
                <a:spcAft>
                  <a:spcPts val="0"/>
                </a:spcAft>
              </a:pPr>
              <a:r>
                <a:rPr lang="en-US" sz="700" b="1">
                  <a:effectLst/>
                  <a:latin typeface="Calibri"/>
                  <a:ea typeface="Cambria"/>
                  <a:cs typeface="Cambria"/>
                </a:rPr>
                <a:t>700</a:t>
              </a:r>
              <a:endParaRPr lang="ca-ES" sz="1100">
                <a:effectLst/>
                <a:latin typeface="Cambria"/>
                <a:ea typeface="Cambria"/>
                <a:cs typeface="Cambria"/>
              </a:endParaRPr>
            </a:p>
            <a:p>
              <a:pPr>
                <a:spcBef>
                  <a:spcPts val="590"/>
                </a:spcBef>
                <a:spcAft>
                  <a:spcPts val="0"/>
                </a:spcAft>
              </a:pPr>
              <a:r>
                <a:rPr lang="en-US" sz="700" b="1">
                  <a:effectLst/>
                  <a:latin typeface="Calibri"/>
                  <a:ea typeface="Cambria"/>
                  <a:cs typeface="Cambria"/>
                </a:rPr>
                <a:t>600</a:t>
              </a:r>
              <a:endParaRPr lang="ca-ES" sz="1100">
                <a:effectLst/>
                <a:latin typeface="Cambria"/>
                <a:ea typeface="Cambria"/>
                <a:cs typeface="Cambria"/>
              </a:endParaRPr>
            </a:p>
            <a:p>
              <a:pPr>
                <a:spcBef>
                  <a:spcPts val="590"/>
                </a:spcBef>
                <a:spcAft>
                  <a:spcPts val="0"/>
                </a:spcAft>
              </a:pPr>
              <a:r>
                <a:rPr lang="en-US" sz="700" b="1">
                  <a:effectLst/>
                  <a:latin typeface="Calibri"/>
                  <a:ea typeface="Cambria"/>
                  <a:cs typeface="Cambria"/>
                </a:rPr>
                <a:t>500</a:t>
              </a:r>
              <a:endParaRPr lang="ca-ES" sz="1100">
                <a:effectLst/>
                <a:latin typeface="Cambria"/>
                <a:ea typeface="Cambria"/>
                <a:cs typeface="Cambria"/>
              </a:endParaRPr>
            </a:p>
            <a:p>
              <a:pPr>
                <a:spcBef>
                  <a:spcPts val="590"/>
                </a:spcBef>
                <a:spcAft>
                  <a:spcPts val="0"/>
                </a:spcAft>
              </a:pPr>
              <a:r>
                <a:rPr lang="en-US" sz="700" b="1">
                  <a:effectLst/>
                  <a:latin typeface="Calibri"/>
                  <a:ea typeface="Cambria"/>
                  <a:cs typeface="Cambria"/>
                </a:rPr>
                <a:t>400</a:t>
              </a:r>
              <a:endParaRPr lang="ca-ES" sz="1100">
                <a:effectLst/>
                <a:latin typeface="Cambria"/>
                <a:ea typeface="Cambria"/>
                <a:cs typeface="Cambria"/>
              </a:endParaRPr>
            </a:p>
            <a:p>
              <a:pPr>
                <a:lnSpc>
                  <a:spcPts val="840"/>
                </a:lnSpc>
                <a:spcBef>
                  <a:spcPts val="590"/>
                </a:spcBef>
                <a:spcAft>
                  <a:spcPts val="0"/>
                </a:spcAft>
              </a:pPr>
              <a:r>
                <a:rPr lang="en-US" sz="700" b="1">
                  <a:effectLst/>
                  <a:latin typeface="Calibri"/>
                  <a:ea typeface="Cambria"/>
                  <a:cs typeface="Cambria"/>
                </a:rPr>
                <a:t>300</a:t>
              </a:r>
              <a:endParaRPr lang="ca-ES" sz="1100">
                <a:effectLst/>
                <a:latin typeface="Cambria"/>
                <a:ea typeface="Cambria"/>
                <a:cs typeface="Cambria"/>
              </a:endParaRPr>
            </a:p>
          </p:txBody>
        </p:sp>
        <p:sp>
          <p:nvSpPr>
            <p:cNvPr id="53" name="Text Box 71"/>
            <p:cNvSpPr txBox="1">
              <a:spLocks noChangeArrowheads="1"/>
            </p:cNvSpPr>
            <p:nvPr/>
          </p:nvSpPr>
          <p:spPr bwMode="auto">
            <a:xfrm>
              <a:off x="8779" y="2331"/>
              <a:ext cx="146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spcAft>
                  <a:spcPts val="0"/>
                </a:spcAft>
              </a:pPr>
              <a:r>
                <a:rPr lang="en-US" sz="1000" b="1">
                  <a:effectLst/>
                  <a:latin typeface="Calibri"/>
                  <a:ea typeface="Cambria"/>
                  <a:cs typeface="Cambria"/>
                </a:rPr>
                <a:t>millones de</a:t>
              </a:r>
              <a:r>
                <a:rPr lang="en-US" sz="1000" b="1" spc="-30">
                  <a:effectLst/>
                  <a:latin typeface="Calibri"/>
                  <a:ea typeface="Cambria"/>
                  <a:cs typeface="Cambria"/>
                </a:rPr>
                <a:t> </a:t>
              </a:r>
              <a:r>
                <a:rPr lang="en-US" sz="1000" b="1">
                  <a:effectLst/>
                  <a:latin typeface="Calibri"/>
                  <a:ea typeface="Cambria"/>
                  <a:cs typeface="Cambria"/>
                </a:rPr>
                <a:t>euros</a:t>
              </a:r>
              <a:endParaRPr lang="ca-ES" sz="1100">
                <a:effectLst/>
                <a:latin typeface="Cambria"/>
                <a:ea typeface="Cambria"/>
                <a:cs typeface="Cambria"/>
              </a:endParaRPr>
            </a:p>
          </p:txBody>
        </p:sp>
        <p:sp>
          <p:nvSpPr>
            <p:cNvPr id="54" name="Text Box 70"/>
            <p:cNvSpPr txBox="1">
              <a:spLocks noChangeArrowheads="1"/>
            </p:cNvSpPr>
            <p:nvPr/>
          </p:nvSpPr>
          <p:spPr bwMode="auto">
            <a:xfrm>
              <a:off x="4046" y="2566"/>
              <a:ext cx="3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375,28</a:t>
              </a:r>
              <a:endParaRPr lang="ca-ES" sz="1100">
                <a:effectLst/>
                <a:latin typeface="Cambria"/>
                <a:ea typeface="Cambria"/>
                <a:cs typeface="Cambria"/>
              </a:endParaRPr>
            </a:p>
          </p:txBody>
        </p:sp>
        <p:sp>
          <p:nvSpPr>
            <p:cNvPr id="55" name="Text Box 69"/>
            <p:cNvSpPr txBox="1">
              <a:spLocks noChangeArrowheads="1"/>
            </p:cNvSpPr>
            <p:nvPr/>
          </p:nvSpPr>
          <p:spPr bwMode="auto">
            <a:xfrm>
              <a:off x="4988" y="2887"/>
              <a:ext cx="3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264,09</a:t>
              </a:r>
              <a:endParaRPr lang="ca-ES" sz="1100">
                <a:effectLst/>
                <a:latin typeface="Cambria"/>
                <a:ea typeface="Cambria"/>
                <a:cs typeface="Cambria"/>
              </a:endParaRPr>
            </a:p>
          </p:txBody>
        </p:sp>
        <p:sp>
          <p:nvSpPr>
            <p:cNvPr id="56" name="Text Box 68"/>
            <p:cNvSpPr txBox="1">
              <a:spLocks noChangeArrowheads="1"/>
            </p:cNvSpPr>
            <p:nvPr/>
          </p:nvSpPr>
          <p:spPr bwMode="auto">
            <a:xfrm>
              <a:off x="2098" y="3065"/>
              <a:ext cx="209"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10"/>
                </a:lnSpc>
                <a:spcAft>
                  <a:spcPts val="0"/>
                </a:spcAft>
              </a:pPr>
              <a:r>
                <a:rPr lang="en-US" sz="700" b="1">
                  <a:effectLst/>
                  <a:latin typeface="Calibri"/>
                  <a:ea typeface="Cambria"/>
                  <a:cs typeface="Cambria"/>
                </a:rPr>
                <a:t>200</a:t>
              </a:r>
              <a:endParaRPr lang="ca-ES" sz="1100">
                <a:effectLst/>
                <a:latin typeface="Cambria"/>
                <a:ea typeface="Cambria"/>
                <a:cs typeface="Cambria"/>
              </a:endParaRPr>
            </a:p>
            <a:p>
              <a:pPr>
                <a:lnSpc>
                  <a:spcPts val="840"/>
                </a:lnSpc>
                <a:spcBef>
                  <a:spcPts val="590"/>
                </a:spcBef>
                <a:spcAft>
                  <a:spcPts val="0"/>
                </a:spcAft>
              </a:pPr>
              <a:r>
                <a:rPr lang="en-US" sz="700" b="1">
                  <a:effectLst/>
                  <a:latin typeface="Calibri"/>
                  <a:ea typeface="Cambria"/>
                  <a:cs typeface="Cambria"/>
                </a:rPr>
                <a:t>100</a:t>
              </a:r>
              <a:endParaRPr lang="ca-ES" sz="1100">
                <a:effectLst/>
                <a:latin typeface="Cambria"/>
                <a:ea typeface="Cambria"/>
                <a:cs typeface="Cambria"/>
              </a:endParaRPr>
            </a:p>
          </p:txBody>
        </p:sp>
        <p:sp>
          <p:nvSpPr>
            <p:cNvPr id="57" name="Text Box 67"/>
            <p:cNvSpPr txBox="1">
              <a:spLocks noChangeArrowheads="1"/>
            </p:cNvSpPr>
            <p:nvPr/>
          </p:nvSpPr>
          <p:spPr bwMode="auto">
            <a:xfrm>
              <a:off x="5931" y="2992"/>
              <a:ext cx="3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227,84</a:t>
              </a:r>
              <a:endParaRPr lang="ca-ES" sz="1100">
                <a:effectLst/>
                <a:latin typeface="Cambria"/>
                <a:ea typeface="Cambria"/>
                <a:cs typeface="Cambria"/>
              </a:endParaRPr>
            </a:p>
          </p:txBody>
        </p:sp>
        <p:sp>
          <p:nvSpPr>
            <p:cNvPr id="58" name="Text Box 66"/>
            <p:cNvSpPr txBox="1">
              <a:spLocks noChangeArrowheads="1"/>
            </p:cNvSpPr>
            <p:nvPr/>
          </p:nvSpPr>
          <p:spPr bwMode="auto">
            <a:xfrm>
              <a:off x="6873" y="2984"/>
              <a:ext cx="3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230,78</a:t>
              </a:r>
              <a:endParaRPr lang="ca-ES" sz="1100">
                <a:effectLst/>
                <a:latin typeface="Cambria"/>
                <a:ea typeface="Cambria"/>
                <a:cs typeface="Cambria"/>
              </a:endParaRPr>
            </a:p>
          </p:txBody>
        </p:sp>
        <p:sp>
          <p:nvSpPr>
            <p:cNvPr id="59" name="Text Box 65"/>
            <p:cNvSpPr txBox="1">
              <a:spLocks noChangeArrowheads="1"/>
            </p:cNvSpPr>
            <p:nvPr/>
          </p:nvSpPr>
          <p:spPr bwMode="auto">
            <a:xfrm>
              <a:off x="7816" y="2988"/>
              <a:ext cx="3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229,13</a:t>
              </a:r>
              <a:endParaRPr lang="ca-ES" sz="1100">
                <a:effectLst/>
                <a:latin typeface="Cambria"/>
                <a:ea typeface="Cambria"/>
                <a:cs typeface="Cambria"/>
              </a:endParaRPr>
            </a:p>
          </p:txBody>
        </p:sp>
        <p:sp>
          <p:nvSpPr>
            <p:cNvPr id="60" name="Text Box 64"/>
            <p:cNvSpPr txBox="1">
              <a:spLocks noChangeArrowheads="1"/>
            </p:cNvSpPr>
            <p:nvPr/>
          </p:nvSpPr>
          <p:spPr bwMode="auto">
            <a:xfrm>
              <a:off x="2239" y="3644"/>
              <a:ext cx="7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695"/>
                </a:lnSpc>
                <a:spcAft>
                  <a:spcPts val="0"/>
                </a:spcAft>
              </a:pPr>
              <a:r>
                <a:rPr lang="en-US" sz="700" b="1">
                  <a:effectLst/>
                  <a:latin typeface="Calibri"/>
                  <a:ea typeface="Cambria"/>
                  <a:cs typeface="Cambria"/>
                </a:rPr>
                <a:t>0</a:t>
              </a:r>
              <a:endParaRPr lang="ca-ES" sz="1100">
                <a:effectLst/>
                <a:latin typeface="Cambria"/>
                <a:ea typeface="Cambria"/>
                <a:cs typeface="Cambria"/>
              </a:endParaRPr>
            </a:p>
          </p:txBody>
        </p:sp>
        <p:sp>
          <p:nvSpPr>
            <p:cNvPr id="61" name="Text Box 63"/>
            <p:cNvSpPr txBox="1">
              <a:spLocks noChangeArrowheads="1"/>
            </p:cNvSpPr>
            <p:nvPr/>
          </p:nvSpPr>
          <p:spPr bwMode="auto">
            <a:xfrm>
              <a:off x="2747" y="3839"/>
              <a:ext cx="3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05"/>
                </a:lnSpc>
                <a:spcAft>
                  <a:spcPts val="0"/>
                </a:spcAft>
              </a:pPr>
              <a:r>
                <a:rPr lang="en-US" sz="800" b="1">
                  <a:effectLst/>
                  <a:latin typeface="Calibri"/>
                  <a:ea typeface="Cambria"/>
                  <a:cs typeface="Cambria"/>
                </a:rPr>
                <a:t>2011</a:t>
              </a:r>
              <a:endParaRPr lang="ca-ES" sz="1100">
                <a:effectLst/>
                <a:latin typeface="Cambria"/>
                <a:ea typeface="Cambria"/>
                <a:cs typeface="Cambria"/>
              </a:endParaRPr>
            </a:p>
          </p:txBody>
        </p:sp>
        <p:sp>
          <p:nvSpPr>
            <p:cNvPr id="62" name="Text Box 62"/>
            <p:cNvSpPr txBox="1">
              <a:spLocks noChangeArrowheads="1"/>
            </p:cNvSpPr>
            <p:nvPr/>
          </p:nvSpPr>
          <p:spPr bwMode="auto">
            <a:xfrm>
              <a:off x="3689" y="3839"/>
              <a:ext cx="3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05"/>
                </a:lnSpc>
                <a:spcAft>
                  <a:spcPts val="0"/>
                </a:spcAft>
              </a:pPr>
              <a:r>
                <a:rPr lang="en-US" sz="800" b="1">
                  <a:effectLst/>
                  <a:latin typeface="Calibri"/>
                  <a:ea typeface="Cambria"/>
                  <a:cs typeface="Cambria"/>
                </a:rPr>
                <a:t>2012</a:t>
              </a:r>
              <a:endParaRPr lang="ca-ES" sz="1100">
                <a:effectLst/>
                <a:latin typeface="Cambria"/>
                <a:ea typeface="Cambria"/>
                <a:cs typeface="Cambria"/>
              </a:endParaRPr>
            </a:p>
          </p:txBody>
        </p:sp>
        <p:sp>
          <p:nvSpPr>
            <p:cNvPr id="63" name="Text Box 61"/>
            <p:cNvSpPr txBox="1">
              <a:spLocks noChangeArrowheads="1"/>
            </p:cNvSpPr>
            <p:nvPr/>
          </p:nvSpPr>
          <p:spPr bwMode="auto">
            <a:xfrm>
              <a:off x="4631" y="3839"/>
              <a:ext cx="3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05"/>
                </a:lnSpc>
                <a:spcAft>
                  <a:spcPts val="0"/>
                </a:spcAft>
              </a:pPr>
              <a:r>
                <a:rPr lang="en-US" sz="800" b="1">
                  <a:effectLst/>
                  <a:latin typeface="Calibri"/>
                  <a:ea typeface="Cambria"/>
                  <a:cs typeface="Cambria"/>
                </a:rPr>
                <a:t>2013</a:t>
              </a:r>
              <a:endParaRPr lang="ca-ES" sz="1100">
                <a:effectLst/>
                <a:latin typeface="Cambria"/>
                <a:ea typeface="Cambria"/>
                <a:cs typeface="Cambria"/>
              </a:endParaRPr>
            </a:p>
          </p:txBody>
        </p:sp>
        <p:sp>
          <p:nvSpPr>
            <p:cNvPr id="64" name="Text Box 60"/>
            <p:cNvSpPr txBox="1">
              <a:spLocks noChangeArrowheads="1"/>
            </p:cNvSpPr>
            <p:nvPr/>
          </p:nvSpPr>
          <p:spPr bwMode="auto">
            <a:xfrm>
              <a:off x="5574" y="3839"/>
              <a:ext cx="3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05"/>
                </a:lnSpc>
                <a:spcAft>
                  <a:spcPts val="0"/>
                </a:spcAft>
              </a:pPr>
              <a:r>
                <a:rPr lang="en-US" sz="800" b="1">
                  <a:effectLst/>
                  <a:latin typeface="Calibri"/>
                  <a:ea typeface="Cambria"/>
                  <a:cs typeface="Cambria"/>
                </a:rPr>
                <a:t>2014</a:t>
              </a:r>
              <a:endParaRPr lang="ca-ES" sz="1100">
                <a:effectLst/>
                <a:latin typeface="Cambria"/>
                <a:ea typeface="Cambria"/>
                <a:cs typeface="Cambria"/>
              </a:endParaRPr>
            </a:p>
          </p:txBody>
        </p:sp>
        <p:sp>
          <p:nvSpPr>
            <p:cNvPr id="65" name="Text Box 59"/>
            <p:cNvSpPr txBox="1">
              <a:spLocks noChangeArrowheads="1"/>
            </p:cNvSpPr>
            <p:nvPr/>
          </p:nvSpPr>
          <p:spPr bwMode="auto">
            <a:xfrm>
              <a:off x="6516" y="3839"/>
              <a:ext cx="3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05"/>
                </a:lnSpc>
                <a:spcAft>
                  <a:spcPts val="0"/>
                </a:spcAft>
              </a:pPr>
              <a:r>
                <a:rPr lang="en-US" sz="800" b="1">
                  <a:effectLst/>
                  <a:latin typeface="Calibri"/>
                  <a:ea typeface="Cambria"/>
                  <a:cs typeface="Cambria"/>
                </a:rPr>
                <a:t>2015</a:t>
              </a:r>
              <a:endParaRPr lang="ca-ES" sz="1100">
                <a:effectLst/>
                <a:latin typeface="Cambria"/>
                <a:ea typeface="Cambria"/>
                <a:cs typeface="Cambria"/>
              </a:endParaRPr>
            </a:p>
          </p:txBody>
        </p:sp>
        <p:sp>
          <p:nvSpPr>
            <p:cNvPr id="66" name="Text Box 58"/>
            <p:cNvSpPr txBox="1">
              <a:spLocks noChangeArrowheads="1"/>
            </p:cNvSpPr>
            <p:nvPr/>
          </p:nvSpPr>
          <p:spPr bwMode="auto">
            <a:xfrm>
              <a:off x="7458" y="3839"/>
              <a:ext cx="3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05"/>
                </a:lnSpc>
                <a:spcAft>
                  <a:spcPts val="0"/>
                </a:spcAft>
              </a:pPr>
              <a:r>
                <a:rPr lang="en-US" sz="800" b="1">
                  <a:effectLst/>
                  <a:latin typeface="Calibri"/>
                  <a:ea typeface="Cambria"/>
                  <a:cs typeface="Cambria"/>
                </a:rPr>
                <a:t>2016</a:t>
              </a:r>
              <a:endParaRPr lang="ca-ES" sz="1100">
                <a:effectLst/>
                <a:latin typeface="Cambria"/>
                <a:ea typeface="Cambria"/>
                <a:cs typeface="Cambria"/>
              </a:endParaRPr>
            </a:p>
          </p:txBody>
        </p:sp>
      </p:grpSp>
      <p:sp>
        <p:nvSpPr>
          <p:cNvPr id="67" name="66 Rectángulo"/>
          <p:cNvSpPr/>
          <p:nvPr/>
        </p:nvSpPr>
        <p:spPr>
          <a:xfrm>
            <a:off x="2258694" y="4029165"/>
            <a:ext cx="4572000" cy="1200329"/>
          </a:xfrm>
          <a:prstGeom prst="rect">
            <a:avLst/>
          </a:prstGeom>
        </p:spPr>
        <p:txBody>
          <a:bodyPr>
            <a:spAutoFit/>
          </a:bodyPr>
          <a:lstStyle/>
          <a:p>
            <a:pPr lvl="0"/>
            <a:r>
              <a:rPr lang="es-ES" b="1" dirty="0" smtClean="0"/>
              <a:t>En el período 2012-2016 la AECID ha perdido un total de 643 millones de euros, lo que en términos porcentuales significa un 73% menos de recursos.</a:t>
            </a:r>
            <a:endParaRPr lang="es-ES" dirty="0" smtClean="0"/>
          </a:p>
        </p:txBody>
      </p:sp>
    </p:spTree>
    <p:extLst>
      <p:ext uri="{BB962C8B-B14F-4D97-AF65-F5344CB8AC3E}">
        <p14:creationId xmlns:p14="http://schemas.microsoft.com/office/powerpoint/2010/main" val="265677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9504" y="3355485"/>
            <a:ext cx="7848872" cy="3293209"/>
          </a:xfrm>
          <a:prstGeom prst="rect">
            <a:avLst/>
          </a:prstGeom>
        </p:spPr>
        <p:txBody>
          <a:bodyPr wrap="square">
            <a:spAutoFit/>
          </a:bodyPr>
          <a:lstStyle/>
          <a:p>
            <a:r>
              <a:rPr lang="pt-BR" sz="1600" b="1" dirty="0"/>
              <a:t>ÒRGANS DE COORDINACIÓ I CONSULTA:</a:t>
            </a:r>
            <a:endParaRPr lang="pt-BR" sz="1600" dirty="0"/>
          </a:p>
          <a:p>
            <a:r>
              <a:rPr lang="es-ES" sz="1600" dirty="0"/>
              <a:t>-    </a:t>
            </a:r>
            <a:r>
              <a:rPr lang="es-ES" sz="1600" u="sng" dirty="0"/>
              <a:t>COMISIÓN INTERMINISTERIAL DE COOPERACIÓN INTERNACIONAL</a:t>
            </a:r>
            <a:r>
              <a:rPr lang="es-ES" sz="1600" dirty="0"/>
              <a:t>: agrupa </a:t>
            </a:r>
            <a:r>
              <a:rPr lang="es-ES" sz="1600" dirty="0" err="1"/>
              <a:t>els</a:t>
            </a:r>
            <a:r>
              <a:rPr lang="es-ES" sz="1600" dirty="0"/>
              <a:t> 12 </a:t>
            </a:r>
            <a:r>
              <a:rPr lang="es-ES" sz="1600" dirty="0" err="1"/>
              <a:t>ministeris</a:t>
            </a:r>
            <a:r>
              <a:rPr lang="es-ES" sz="1600" dirty="0"/>
              <a:t> </a:t>
            </a:r>
            <a:r>
              <a:rPr lang="es-ES" sz="1600" dirty="0" err="1"/>
              <a:t>amb</a:t>
            </a:r>
            <a:r>
              <a:rPr lang="es-ES" sz="1600" dirty="0"/>
              <a:t> </a:t>
            </a:r>
            <a:r>
              <a:rPr lang="es-ES" sz="1600" dirty="0" err="1"/>
              <a:t>competències</a:t>
            </a:r>
            <a:r>
              <a:rPr lang="es-ES" sz="1600" dirty="0"/>
              <a:t> en </a:t>
            </a:r>
            <a:r>
              <a:rPr lang="es-ES" sz="1600" dirty="0" err="1"/>
              <a:t>cooperació</a:t>
            </a:r>
            <a:r>
              <a:rPr lang="es-ES" sz="1600" dirty="0"/>
              <a:t> internacional, </a:t>
            </a:r>
            <a:r>
              <a:rPr lang="es-ES" sz="1600" dirty="0" err="1"/>
              <a:t>aprova</a:t>
            </a:r>
            <a:r>
              <a:rPr lang="es-ES" sz="1600" dirty="0"/>
              <a:t> </a:t>
            </a:r>
            <a:r>
              <a:rPr lang="es-ES" sz="1600" dirty="0" err="1"/>
              <a:t>els</a:t>
            </a:r>
            <a:r>
              <a:rPr lang="es-ES" sz="1600" dirty="0"/>
              <a:t> PACI i les </a:t>
            </a:r>
            <a:r>
              <a:rPr lang="es-ES" sz="1600" dirty="0" err="1"/>
              <a:t>línies</a:t>
            </a:r>
            <a:r>
              <a:rPr lang="es-ES" sz="1600" dirty="0"/>
              <a:t> </a:t>
            </a:r>
            <a:r>
              <a:rPr lang="es-ES" sz="1600" dirty="0" err="1"/>
              <a:t>estratègiques</a:t>
            </a:r>
            <a:r>
              <a:rPr lang="es-ES" sz="1600" dirty="0"/>
              <a:t> de la </a:t>
            </a:r>
            <a:r>
              <a:rPr lang="es-ES" sz="1600" dirty="0" err="1"/>
              <a:t>cooperació</a:t>
            </a:r>
            <a:r>
              <a:rPr lang="es-ES" sz="1600" dirty="0"/>
              <a:t> </a:t>
            </a:r>
            <a:r>
              <a:rPr lang="es-ES" sz="1600" dirty="0" err="1"/>
              <a:t>espanyola</a:t>
            </a:r>
            <a:endParaRPr lang="es-ES" sz="1600" dirty="0"/>
          </a:p>
          <a:p>
            <a:r>
              <a:rPr lang="es-ES" sz="1600" dirty="0"/>
              <a:t>-     </a:t>
            </a:r>
            <a:r>
              <a:rPr lang="es-ES" sz="1600" u="sng" dirty="0"/>
              <a:t>COMISIÓN INTERTERRITORIAL DE COOPERACIÓN AL DESARROLLO</a:t>
            </a:r>
            <a:r>
              <a:rPr lang="es-ES" sz="1600" dirty="0"/>
              <a:t>: </a:t>
            </a:r>
            <a:r>
              <a:rPr lang="es-ES" sz="1600" dirty="0" err="1"/>
              <a:t>òrgan</a:t>
            </a:r>
            <a:r>
              <a:rPr lang="es-ES" sz="1600" dirty="0"/>
              <a:t> de </a:t>
            </a:r>
            <a:r>
              <a:rPr lang="es-ES" sz="1600" dirty="0" err="1"/>
              <a:t>coordinació</a:t>
            </a:r>
            <a:r>
              <a:rPr lang="es-ES" sz="1600" dirty="0"/>
              <a:t> i </a:t>
            </a:r>
            <a:r>
              <a:rPr lang="es-ES" sz="1600" dirty="0" err="1"/>
              <a:t>concertació</a:t>
            </a:r>
            <a:r>
              <a:rPr lang="es-ES" sz="1600" dirty="0"/>
              <a:t> entre les </a:t>
            </a:r>
            <a:r>
              <a:rPr lang="es-ES" sz="1600" dirty="0" err="1"/>
              <a:t>administracions</a:t>
            </a:r>
            <a:r>
              <a:rPr lang="es-ES" sz="1600" dirty="0"/>
              <a:t> </a:t>
            </a:r>
            <a:r>
              <a:rPr lang="es-ES" sz="1600" dirty="0" err="1"/>
              <a:t>públiques</a:t>
            </a:r>
            <a:r>
              <a:rPr lang="es-ES" sz="1600" dirty="0"/>
              <a:t> que </a:t>
            </a:r>
            <a:r>
              <a:rPr lang="es-ES" sz="1600" dirty="0" err="1"/>
              <a:t>executen</a:t>
            </a:r>
            <a:r>
              <a:rPr lang="es-ES" sz="1600" dirty="0"/>
              <a:t> AOD (CCAA, </a:t>
            </a:r>
            <a:r>
              <a:rPr lang="es-ES" sz="1600" dirty="0" err="1"/>
              <a:t>Diputacions</a:t>
            </a:r>
            <a:r>
              <a:rPr lang="es-ES" sz="1600" dirty="0"/>
              <a:t> i </a:t>
            </a:r>
            <a:r>
              <a:rPr lang="es-ES" sz="1600" dirty="0" err="1"/>
              <a:t>ajuntaments</a:t>
            </a:r>
            <a:r>
              <a:rPr lang="es-ES" sz="1600" dirty="0"/>
              <a:t>). Participen en </a:t>
            </a:r>
            <a:r>
              <a:rPr lang="es-ES" sz="1600" dirty="0" err="1"/>
              <a:t>l’elaboració</a:t>
            </a:r>
            <a:r>
              <a:rPr lang="es-ES" sz="1600" dirty="0"/>
              <a:t> del PD, Pla Anual, </a:t>
            </a:r>
            <a:r>
              <a:rPr lang="es-ES" sz="1600" dirty="0" err="1"/>
              <a:t>definició</a:t>
            </a:r>
            <a:r>
              <a:rPr lang="es-ES" sz="1600" dirty="0"/>
              <a:t> de </a:t>
            </a:r>
            <a:r>
              <a:rPr lang="es-ES" sz="1600" dirty="0" err="1"/>
              <a:t>prioritats</a:t>
            </a:r>
            <a:endParaRPr lang="es-ES" sz="1600" dirty="0"/>
          </a:p>
          <a:p>
            <a:r>
              <a:rPr lang="ca-ES" sz="1600" dirty="0"/>
              <a:t>-     </a:t>
            </a:r>
            <a:r>
              <a:rPr lang="ca-ES" sz="1600" u="sng" dirty="0"/>
              <a:t>COMISIÓN INTERMINISTERIAL DEL FAD</a:t>
            </a:r>
            <a:r>
              <a:rPr lang="ca-ES" sz="1600" dirty="0"/>
              <a:t>: òrgan per gestionar els crèdits </a:t>
            </a:r>
            <a:r>
              <a:rPr lang="ca-ES" sz="1600" dirty="0" err="1"/>
              <a:t>concessionals</a:t>
            </a:r>
            <a:r>
              <a:rPr lang="ca-ES" sz="1600" dirty="0"/>
              <a:t> dels crèdits FAD</a:t>
            </a:r>
          </a:p>
          <a:p>
            <a:r>
              <a:rPr lang="ca-ES" sz="1600" dirty="0"/>
              <a:t>-     </a:t>
            </a:r>
            <a:r>
              <a:rPr lang="ca-ES" sz="1600" u="sng" dirty="0"/>
              <a:t>CONSEJO DE COOPERACIÓN AL DESARROLLO</a:t>
            </a:r>
            <a:r>
              <a:rPr lang="ca-ES" sz="1600" dirty="0"/>
              <a:t>: òrgan de caràcter consultiu per donar veu i participació a la societat civil: 27 membres (</a:t>
            </a:r>
            <a:r>
              <a:rPr lang="ca-ES" sz="1600" dirty="0" err="1"/>
              <a:t>Pdt</a:t>
            </a:r>
            <a:r>
              <a:rPr lang="ca-ES" sz="1600" dirty="0"/>
              <a:t>: ministre MAE, 2 </a:t>
            </a:r>
            <a:r>
              <a:rPr lang="ca-ES" sz="1600" dirty="0" err="1"/>
              <a:t>vicepdt</a:t>
            </a:r>
            <a:r>
              <a:rPr lang="ca-ES" sz="1600" dirty="0"/>
              <a:t>: secretari SECI + secretari Estat comerç, 10 vocals administracions públiques, 10 vocals ONGD i agents cooperació, 4 vocals experts a títol individual)</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25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90500"/>
            <a:ext cx="930275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09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064896" cy="6001643"/>
          </a:xfrm>
          <a:prstGeom prst="rect">
            <a:avLst/>
          </a:prstGeom>
        </p:spPr>
        <p:txBody>
          <a:bodyPr wrap="square">
            <a:spAutoFit/>
          </a:bodyPr>
          <a:lstStyle/>
          <a:p>
            <a:r>
              <a:rPr lang="es-ES" sz="1600" b="1" dirty="0" smtClean="0"/>
              <a:t>ORÍGENS HISTÒRICS DEL SISTEMA DE COOPERACIÓ INTERNACIONAL</a:t>
            </a:r>
            <a:endParaRPr lang="es-ES" sz="1600" dirty="0" smtClean="0"/>
          </a:p>
          <a:p>
            <a:r>
              <a:rPr lang="ca-ES" sz="1600" b="1" dirty="0" smtClean="0"/>
              <a:t> </a:t>
            </a:r>
            <a:endParaRPr lang="ca-ES" sz="1600" dirty="0" smtClean="0"/>
          </a:p>
          <a:p>
            <a:r>
              <a:rPr lang="es-ES" sz="1600" dirty="0" err="1" smtClean="0"/>
              <a:t>Després</a:t>
            </a:r>
            <a:r>
              <a:rPr lang="es-ES" sz="1600" dirty="0" smtClean="0"/>
              <a:t> de la </a:t>
            </a:r>
            <a:r>
              <a:rPr lang="es-ES" sz="1600" dirty="0" err="1" smtClean="0"/>
              <a:t>Segona</a:t>
            </a:r>
            <a:r>
              <a:rPr lang="es-ES" sz="1600" dirty="0" smtClean="0"/>
              <a:t> Guerra Mundial es donen una </a:t>
            </a:r>
            <a:r>
              <a:rPr lang="es-ES" sz="1600" dirty="0" err="1" smtClean="0"/>
              <a:t>sèrie</a:t>
            </a:r>
            <a:r>
              <a:rPr lang="es-ES" sz="1600" dirty="0" smtClean="0"/>
              <a:t> de </a:t>
            </a:r>
            <a:r>
              <a:rPr lang="es-ES" sz="1600" b="1" dirty="0" err="1" smtClean="0"/>
              <a:t>factors</a:t>
            </a:r>
            <a:r>
              <a:rPr lang="es-ES" sz="1600" b="1" dirty="0" smtClean="0"/>
              <a:t> </a:t>
            </a:r>
            <a:r>
              <a:rPr lang="es-ES" sz="1600" b="1" dirty="0" err="1" smtClean="0"/>
              <a:t>propiciadors</a:t>
            </a:r>
            <a:r>
              <a:rPr lang="es-ES" sz="1600" dirty="0" smtClean="0"/>
              <a:t>:</a:t>
            </a:r>
          </a:p>
          <a:p>
            <a:endParaRPr lang="ca-ES" sz="1600" dirty="0" smtClean="0"/>
          </a:p>
          <a:p>
            <a:r>
              <a:rPr lang="ca-ES" sz="1600" dirty="0" smtClean="0"/>
              <a:t>  1. La incorporació del desenvolupament com un dels objectius prioritaris inclosos a la Carta fundacional de Nacions Unides (1945)</a:t>
            </a:r>
          </a:p>
          <a:p>
            <a:r>
              <a:rPr lang="ca-ES" sz="1600" dirty="0" smtClean="0"/>
              <a:t> </a:t>
            </a:r>
          </a:p>
          <a:p>
            <a:r>
              <a:rPr lang="ca-ES" sz="1600" dirty="0" smtClean="0"/>
              <a:t>2. En un context de progressives independències i descolonitzacions, la posada en marxa de programes d’ajut de les antigues metròpolis a les seves ex colònies, fonamentalment per part de França i el Regne Unit</a:t>
            </a:r>
          </a:p>
          <a:p>
            <a:r>
              <a:rPr lang="ca-ES" sz="1600" dirty="0" smtClean="0"/>
              <a:t> </a:t>
            </a:r>
          </a:p>
          <a:p>
            <a:r>
              <a:rPr lang="ca-ES" sz="1600" dirty="0" smtClean="0"/>
              <a:t>3. L’aplicació del Pla Marshall (1947) promogut per Estats Units a Europa</a:t>
            </a:r>
          </a:p>
          <a:p>
            <a:r>
              <a:rPr lang="ca-ES" sz="1600" dirty="0" smtClean="0"/>
              <a:t> </a:t>
            </a:r>
          </a:p>
          <a:p>
            <a:r>
              <a:rPr lang="ca-ES" sz="1600" dirty="0" smtClean="0"/>
              <a:t>4. La guerra freda: l’estratègia del “</a:t>
            </a:r>
            <a:r>
              <a:rPr lang="ca-ES" sz="1600" dirty="0" err="1" smtClean="0"/>
              <a:t>containment</a:t>
            </a:r>
            <a:r>
              <a:rPr lang="ca-ES" sz="1600" dirty="0" smtClean="0"/>
              <a:t>” i l’ús de l’ajut com instrument de política exterior, tant per part d’Estats Units com de la URSS</a:t>
            </a:r>
          </a:p>
          <a:p>
            <a:r>
              <a:rPr lang="ca-ES" sz="1600" dirty="0" smtClean="0"/>
              <a:t> </a:t>
            </a:r>
          </a:p>
          <a:p>
            <a:r>
              <a:rPr lang="ca-ES" sz="1600" dirty="0" smtClean="0"/>
              <a:t>5. L’establiment del Programa d’Assistència Tècnica de les Nacions Unides (1948) (Programa de Nacions Unides per al Desenvolupament, PNUD, des de 1965)</a:t>
            </a:r>
          </a:p>
          <a:p>
            <a:r>
              <a:rPr lang="ca-ES" sz="1600" dirty="0" smtClean="0"/>
              <a:t> </a:t>
            </a:r>
          </a:p>
          <a:p>
            <a:r>
              <a:rPr lang="ca-ES" sz="1600" dirty="0" smtClean="0"/>
              <a:t>6. La creació de les institucions de </a:t>
            </a:r>
            <a:r>
              <a:rPr lang="ca-ES" sz="1600" dirty="0" err="1" smtClean="0"/>
              <a:t>Bretton</a:t>
            </a:r>
            <a:r>
              <a:rPr lang="ca-ES" sz="1600" dirty="0" smtClean="0"/>
              <a:t> Woods (Banc Mundial, Fons Monetari Internacional) que han de solucionar els problemes de manca de capital als països en desenvolupament i problemes d’estabilitat macroeconòmica, liquiditat i confiança del sistema financer internacional.</a:t>
            </a:r>
          </a:p>
          <a:p>
            <a:r>
              <a:rPr lang="ca-ES" sz="1600" dirty="0" smtClean="0"/>
              <a:t> </a:t>
            </a:r>
            <a:endParaRPr lang="ca-ES" sz="1600" dirty="0"/>
          </a:p>
        </p:txBody>
      </p:sp>
    </p:spTree>
    <p:extLst>
      <p:ext uri="{BB962C8B-B14F-4D97-AF65-F5344CB8AC3E}">
        <p14:creationId xmlns:p14="http://schemas.microsoft.com/office/powerpoint/2010/main" val="63953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9450388"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36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04664"/>
            <a:ext cx="7920880" cy="1200329"/>
          </a:xfrm>
          <a:prstGeom prst="rect">
            <a:avLst/>
          </a:prstGeom>
        </p:spPr>
        <p:txBody>
          <a:bodyPr wrap="square">
            <a:spAutoFit/>
          </a:bodyPr>
          <a:lstStyle/>
          <a:p>
            <a:r>
              <a:rPr lang="es-ES" b="1" dirty="0"/>
              <a:t>EVOLUCIÓ DELS RECURSOS DE COOPERACIÓ DE L'ESTAT ESPANYOL</a:t>
            </a:r>
            <a:r>
              <a:rPr lang="es-ES" dirty="0"/>
              <a:t>: </a:t>
            </a:r>
            <a:endParaRPr lang="es-ES" dirty="0" smtClean="0"/>
          </a:p>
          <a:p>
            <a:endParaRPr lang="es-ES" dirty="0"/>
          </a:p>
          <a:p>
            <a:r>
              <a:rPr lang="es-ES" dirty="0" err="1" smtClean="0"/>
              <a:t>Reduir</a:t>
            </a:r>
            <a:r>
              <a:rPr lang="es-ES" dirty="0" smtClean="0"/>
              <a:t> </a:t>
            </a:r>
            <a:r>
              <a:rPr lang="es-ES" dirty="0"/>
              <a:t>el </a:t>
            </a:r>
            <a:r>
              <a:rPr lang="es-ES" dirty="0" err="1"/>
              <a:t>dèficit</a:t>
            </a:r>
            <a:r>
              <a:rPr lang="es-ES" dirty="0"/>
              <a:t> </a:t>
            </a:r>
            <a:r>
              <a:rPr lang="es-ES" dirty="0" err="1"/>
              <a:t>retallant</a:t>
            </a:r>
            <a:r>
              <a:rPr lang="es-ES" dirty="0"/>
              <a:t> la </a:t>
            </a:r>
            <a:r>
              <a:rPr lang="es-ES" dirty="0" err="1"/>
              <a:t>cooperació</a:t>
            </a:r>
            <a:r>
              <a:rPr lang="es-ES" dirty="0"/>
              <a:t> </a:t>
            </a:r>
            <a:r>
              <a:rPr lang="es-ES" dirty="0" err="1"/>
              <a:t>és</a:t>
            </a:r>
            <a:r>
              <a:rPr lang="es-ES" dirty="0"/>
              <a:t> </a:t>
            </a:r>
            <a:r>
              <a:rPr lang="es-ES" dirty="0" err="1"/>
              <a:t>com</a:t>
            </a:r>
            <a:r>
              <a:rPr lang="es-ES" dirty="0"/>
              <a:t> tallar-se </a:t>
            </a:r>
            <a:r>
              <a:rPr lang="es-ES" dirty="0" err="1"/>
              <a:t>els</a:t>
            </a:r>
            <a:r>
              <a:rPr lang="es-ES" dirty="0"/>
              <a:t> </a:t>
            </a:r>
            <a:r>
              <a:rPr lang="es-ES" dirty="0" err="1"/>
              <a:t>cabells</a:t>
            </a:r>
            <a:r>
              <a:rPr lang="es-ES" dirty="0"/>
              <a:t> per </a:t>
            </a:r>
            <a:r>
              <a:rPr lang="es-ES" dirty="0" err="1"/>
              <a:t>perdre</a:t>
            </a:r>
            <a:r>
              <a:rPr lang="es-ES" dirty="0"/>
              <a:t> pes (J. </a:t>
            </a:r>
            <a:r>
              <a:rPr lang="es-ES" dirty="0" err="1"/>
              <a:t>Hobbs</a:t>
            </a:r>
            <a:r>
              <a:rPr lang="es-ES" dirty="0"/>
              <a:t>, </a:t>
            </a:r>
            <a:r>
              <a:rPr lang="es-ES" dirty="0" err="1"/>
              <a:t>Oxfam</a:t>
            </a:r>
            <a:r>
              <a:rPr lang="es-ES" dirty="0"/>
              <a:t>)</a:t>
            </a:r>
          </a:p>
        </p:txBody>
      </p:sp>
      <p:sp>
        <p:nvSpPr>
          <p:cNvPr id="3" name="2 Rectángulo"/>
          <p:cNvSpPr/>
          <p:nvPr/>
        </p:nvSpPr>
        <p:spPr>
          <a:xfrm>
            <a:off x="1907704" y="1777721"/>
            <a:ext cx="4572000" cy="3693319"/>
          </a:xfrm>
          <a:prstGeom prst="rect">
            <a:avLst/>
          </a:prstGeom>
        </p:spPr>
        <p:txBody>
          <a:bodyPr>
            <a:spAutoFit/>
          </a:bodyPr>
          <a:lstStyle/>
          <a:p>
            <a:r>
              <a:rPr lang="ca-ES" b="1" dirty="0" smtClean="0"/>
              <a:t>AOD 2016: 2.396 milions € (0,21% PNB)</a:t>
            </a:r>
            <a:endParaRPr lang="ca-ES" dirty="0" smtClean="0"/>
          </a:p>
          <a:p>
            <a:r>
              <a:rPr lang="ca-ES" b="1" dirty="0" smtClean="0"/>
              <a:t>AOD </a:t>
            </a:r>
            <a:r>
              <a:rPr lang="ca-ES" b="1" dirty="0"/>
              <a:t>2015: </a:t>
            </a:r>
            <a:r>
              <a:rPr lang="ca-ES" dirty="0"/>
              <a:t>1.813 milions € (0,16% PNB)</a:t>
            </a:r>
          </a:p>
          <a:p>
            <a:r>
              <a:rPr lang="ca-ES" b="1" dirty="0"/>
              <a:t>AOD 2014: </a:t>
            </a:r>
            <a:r>
              <a:rPr lang="ca-ES" dirty="0"/>
              <a:t>1.815 milions € (0,17% PNB)</a:t>
            </a:r>
          </a:p>
          <a:p>
            <a:r>
              <a:rPr lang="ca-ES" b="1" dirty="0"/>
              <a:t>AOD 2013: </a:t>
            </a:r>
            <a:r>
              <a:rPr lang="ca-ES" dirty="0"/>
              <a:t>2.048 milions € (0,20% PNB)</a:t>
            </a:r>
          </a:p>
          <a:p>
            <a:r>
              <a:rPr lang="ca-ES" b="1" dirty="0"/>
              <a:t>AOD 2012: </a:t>
            </a:r>
            <a:r>
              <a:rPr lang="ca-ES" dirty="0"/>
              <a:t>2.377 milions €</a:t>
            </a:r>
            <a:r>
              <a:rPr lang="ca-ES" b="1" dirty="0"/>
              <a:t> </a:t>
            </a:r>
            <a:r>
              <a:rPr lang="ca-ES" dirty="0"/>
              <a:t>(0,22% PNB)</a:t>
            </a:r>
          </a:p>
          <a:p>
            <a:r>
              <a:rPr lang="ca-ES" b="1" dirty="0"/>
              <a:t>AOD 2011: </a:t>
            </a:r>
            <a:r>
              <a:rPr lang="ca-ES" dirty="0"/>
              <a:t>3.066 milions €</a:t>
            </a:r>
            <a:r>
              <a:rPr lang="ca-ES" b="1" dirty="0"/>
              <a:t> </a:t>
            </a:r>
            <a:r>
              <a:rPr lang="ca-ES" dirty="0"/>
              <a:t>(0,29% PNB)</a:t>
            </a:r>
          </a:p>
          <a:p>
            <a:r>
              <a:rPr lang="ca-ES" b="1" dirty="0"/>
              <a:t>AOD 2010: </a:t>
            </a:r>
            <a:r>
              <a:rPr lang="ca-ES" dirty="0"/>
              <a:t>4.491 milions € (0,43% PNB)</a:t>
            </a:r>
          </a:p>
          <a:p>
            <a:r>
              <a:rPr lang="ca-ES" b="1" dirty="0"/>
              <a:t>AOD 2009</a:t>
            </a:r>
            <a:r>
              <a:rPr lang="ca-ES" dirty="0"/>
              <a:t>: 4.728 milions € (0,46% PNB)</a:t>
            </a:r>
          </a:p>
          <a:p>
            <a:r>
              <a:rPr lang="ca-ES" b="1" dirty="0"/>
              <a:t>AOD 2008:</a:t>
            </a:r>
            <a:r>
              <a:rPr lang="ca-ES" dirty="0"/>
              <a:t> 4.761 milions € (0,45% PNB)</a:t>
            </a:r>
          </a:p>
          <a:p>
            <a:r>
              <a:rPr lang="ca-ES" b="1" dirty="0"/>
              <a:t>AOD 2007</a:t>
            </a:r>
            <a:r>
              <a:rPr lang="ca-ES" dirty="0"/>
              <a:t>: 3.747 milions € (0,37% PNB)</a:t>
            </a:r>
          </a:p>
          <a:p>
            <a:r>
              <a:rPr lang="ca-ES" b="1" dirty="0"/>
              <a:t>AOD 2006</a:t>
            </a:r>
            <a:r>
              <a:rPr lang="ca-ES" dirty="0"/>
              <a:t>: 3.038 milions € (0,32% PNB)</a:t>
            </a:r>
          </a:p>
          <a:p>
            <a:r>
              <a:rPr lang="ca-ES" b="1" dirty="0"/>
              <a:t>AOD 2005: </a:t>
            </a:r>
            <a:r>
              <a:rPr lang="ca-ES" dirty="0"/>
              <a:t>2.428 milions € (0,27% PNB) </a:t>
            </a:r>
          </a:p>
          <a:p>
            <a:r>
              <a:rPr lang="ca-ES" b="1" dirty="0"/>
              <a:t>AOD 2004: </a:t>
            </a:r>
            <a:r>
              <a:rPr lang="ca-ES" dirty="0"/>
              <a:t>1.970 milions € (0,25% PNB</a:t>
            </a:r>
          </a:p>
        </p:txBody>
      </p:sp>
      <p:sp>
        <p:nvSpPr>
          <p:cNvPr id="6" name="5 Rectángulo"/>
          <p:cNvSpPr/>
          <p:nvPr/>
        </p:nvSpPr>
        <p:spPr>
          <a:xfrm>
            <a:off x="513447" y="5538143"/>
            <a:ext cx="7920880" cy="830997"/>
          </a:xfrm>
          <a:prstGeom prst="rect">
            <a:avLst/>
          </a:prstGeom>
        </p:spPr>
        <p:txBody>
          <a:bodyPr wrap="square">
            <a:spAutoFit/>
          </a:bodyPr>
          <a:lstStyle/>
          <a:p>
            <a:r>
              <a:rPr lang="es-ES" sz="1600" b="1" dirty="0" smtClean="0"/>
              <a:t>El 2016 hi ha un </a:t>
            </a:r>
            <a:r>
              <a:rPr lang="es-ES" sz="1600" b="1" dirty="0" err="1" smtClean="0"/>
              <a:t>increment</a:t>
            </a:r>
            <a:r>
              <a:rPr lang="es-ES" sz="1600" b="1" dirty="0" smtClean="0"/>
              <a:t> del 32% del </a:t>
            </a:r>
            <a:r>
              <a:rPr lang="es-ES" sz="1600" b="1" dirty="0" err="1" smtClean="0"/>
              <a:t>pressupost</a:t>
            </a:r>
            <a:r>
              <a:rPr lang="es-ES" sz="1600" b="1" dirty="0" smtClean="0"/>
              <a:t> respecte del 2015, </a:t>
            </a:r>
            <a:r>
              <a:rPr lang="es-ES" sz="1600" b="1" dirty="0" err="1" smtClean="0"/>
              <a:t>però</a:t>
            </a:r>
            <a:r>
              <a:rPr lang="es-ES" sz="1600" b="1" dirty="0" smtClean="0"/>
              <a:t> </a:t>
            </a:r>
            <a:r>
              <a:rPr lang="es-ES" sz="1600" b="1" dirty="0" err="1" smtClean="0"/>
              <a:t>l’increment</a:t>
            </a:r>
            <a:r>
              <a:rPr lang="es-ES" sz="1600" b="1" dirty="0" smtClean="0"/>
              <a:t> es </a:t>
            </a:r>
            <a:r>
              <a:rPr lang="es-ES" sz="1600" b="1" dirty="0" err="1" smtClean="0"/>
              <a:t>destinarà</a:t>
            </a:r>
            <a:r>
              <a:rPr lang="es-ES" sz="1600" b="1" dirty="0" smtClean="0"/>
              <a:t> a </a:t>
            </a:r>
            <a:r>
              <a:rPr lang="es-ES" sz="1600" b="1" dirty="0" err="1" smtClean="0"/>
              <a:t>contribucions</a:t>
            </a:r>
            <a:r>
              <a:rPr lang="es-ES" sz="1600" b="1" dirty="0" smtClean="0"/>
              <a:t> </a:t>
            </a:r>
            <a:r>
              <a:rPr lang="es-ES" sz="1600" b="1" dirty="0" err="1" smtClean="0"/>
              <a:t>obligatòries</a:t>
            </a:r>
            <a:r>
              <a:rPr lang="es-ES" sz="1600" b="1" dirty="0" smtClean="0"/>
              <a:t> a la UE i </a:t>
            </a:r>
            <a:r>
              <a:rPr lang="es-ES" sz="1600" b="1" dirty="0" err="1" smtClean="0"/>
              <a:t>contribucions</a:t>
            </a:r>
            <a:r>
              <a:rPr lang="es-ES" sz="1600" b="1" dirty="0" smtClean="0"/>
              <a:t> </a:t>
            </a:r>
            <a:r>
              <a:rPr lang="es-ES" sz="1600" b="1" dirty="0" err="1" smtClean="0"/>
              <a:t>als</a:t>
            </a:r>
            <a:r>
              <a:rPr lang="es-ES" sz="1600" b="1" dirty="0" smtClean="0"/>
              <a:t> </a:t>
            </a:r>
            <a:r>
              <a:rPr lang="es-ES" sz="1600" b="1" dirty="0" err="1" smtClean="0"/>
              <a:t>organismes</a:t>
            </a:r>
            <a:r>
              <a:rPr lang="es-ES" sz="1600" b="1" dirty="0" smtClean="0"/>
              <a:t> </a:t>
            </a:r>
            <a:r>
              <a:rPr lang="es-ES" sz="1600" b="1" dirty="0" err="1" smtClean="0"/>
              <a:t>financers</a:t>
            </a:r>
            <a:r>
              <a:rPr lang="es-ES" sz="1600" b="1" dirty="0" smtClean="0"/>
              <a:t> </a:t>
            </a:r>
            <a:r>
              <a:rPr lang="es-ES" sz="1600" b="1" dirty="0" err="1" smtClean="0"/>
              <a:t>multilaterals</a:t>
            </a:r>
            <a:r>
              <a:rPr lang="es-ES" sz="1600" b="1" dirty="0" smtClean="0"/>
              <a:t>, </a:t>
            </a:r>
            <a:r>
              <a:rPr lang="es-ES" sz="1600" b="1" dirty="0" err="1" smtClean="0"/>
              <a:t>partides</a:t>
            </a:r>
            <a:r>
              <a:rPr lang="es-ES" sz="1600" b="1" dirty="0" smtClean="0"/>
              <a:t> </a:t>
            </a:r>
            <a:r>
              <a:rPr lang="es-ES" sz="1600" b="1" dirty="0" err="1" smtClean="0"/>
              <a:t>on</a:t>
            </a:r>
            <a:r>
              <a:rPr lang="es-ES" sz="1600" b="1" dirty="0" smtClean="0"/>
              <a:t> la </a:t>
            </a:r>
            <a:r>
              <a:rPr lang="es-ES" sz="1600" b="1" dirty="0" err="1" smtClean="0"/>
              <a:t>cooperació</a:t>
            </a:r>
            <a:r>
              <a:rPr lang="es-ES" sz="1600" b="1" dirty="0" smtClean="0"/>
              <a:t> </a:t>
            </a:r>
            <a:r>
              <a:rPr lang="es-ES" sz="1600" b="1" dirty="0" err="1" smtClean="0"/>
              <a:t>espanyola</a:t>
            </a:r>
            <a:r>
              <a:rPr lang="es-ES" sz="1600" b="1" dirty="0" smtClean="0"/>
              <a:t> no </a:t>
            </a:r>
            <a:r>
              <a:rPr lang="es-ES" sz="1600" b="1" dirty="0" err="1" smtClean="0"/>
              <a:t>pot</a:t>
            </a:r>
            <a:r>
              <a:rPr lang="es-ES" sz="1600" b="1" dirty="0" smtClean="0"/>
              <a:t> incidir en la </a:t>
            </a:r>
            <a:r>
              <a:rPr lang="es-ES" sz="1600" b="1" dirty="0" err="1" smtClean="0"/>
              <a:t>seva</a:t>
            </a:r>
            <a:r>
              <a:rPr lang="es-ES" sz="1600" b="1" dirty="0" smtClean="0"/>
              <a:t> </a:t>
            </a:r>
            <a:r>
              <a:rPr lang="es-ES" sz="1600" b="1" dirty="0" err="1" smtClean="0"/>
              <a:t>destinació</a:t>
            </a:r>
            <a:r>
              <a:rPr lang="es-ES" sz="1600" b="1" dirty="0" smtClean="0"/>
              <a:t>.</a:t>
            </a:r>
            <a:endParaRPr lang="es-ES" sz="1600"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704" y="2572851"/>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82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332656"/>
            <a:ext cx="7632848" cy="7848302"/>
          </a:xfrm>
          <a:prstGeom prst="rect">
            <a:avLst/>
          </a:prstGeom>
        </p:spPr>
        <p:txBody>
          <a:bodyPr wrap="square">
            <a:spAutoFit/>
          </a:bodyPr>
          <a:lstStyle/>
          <a:p>
            <a:r>
              <a:rPr lang="ca-ES" b="1" dirty="0" smtClean="0"/>
              <a:t>EVOLUCIÓ </a:t>
            </a:r>
            <a:r>
              <a:rPr lang="ca-ES" b="1" dirty="0"/>
              <a:t>DE L’AOD ESPANYOL: </a:t>
            </a:r>
            <a:endParaRPr lang="ca-ES" dirty="0"/>
          </a:p>
          <a:p>
            <a:r>
              <a:rPr lang="es-ES" dirty="0"/>
              <a:t>	</a:t>
            </a:r>
            <a:endParaRPr lang="es-ES" dirty="0" smtClean="0"/>
          </a:p>
          <a:p>
            <a:r>
              <a:rPr lang="es-ES" dirty="0" err="1" smtClean="0"/>
              <a:t>Fins</a:t>
            </a:r>
            <a:r>
              <a:rPr lang="es-ES" dirty="0" smtClean="0"/>
              <a:t> </a:t>
            </a:r>
            <a:r>
              <a:rPr lang="es-ES" dirty="0"/>
              <a:t>1987: 0,04 – 0,13% del PNB / 1988 – 1993: 0,28% (</a:t>
            </a:r>
            <a:r>
              <a:rPr lang="es-ES" dirty="0" err="1"/>
              <a:t>màxims</a:t>
            </a:r>
            <a:r>
              <a:rPr lang="es-ES" dirty="0"/>
              <a:t> de </a:t>
            </a:r>
            <a:r>
              <a:rPr lang="es-ES" dirty="0" err="1"/>
              <a:t>ppis</a:t>
            </a:r>
            <a:r>
              <a:rPr lang="es-ES" dirty="0"/>
              <a:t> 90 es recuperen al 2005) / 1995: 0,24% / 1996: 0,22</a:t>
            </a:r>
            <a:r>
              <a:rPr lang="es-ES" dirty="0" smtClean="0"/>
              <a:t>%</a:t>
            </a:r>
          </a:p>
          <a:p>
            <a:endParaRPr lang="es-ES" dirty="0"/>
          </a:p>
          <a:p>
            <a:r>
              <a:rPr lang="ca-ES" dirty="0"/>
              <a:t>2003: 0,23% /2004: 0,25% /2005:0,27% /2006:0,32% /2007:0,37% /2008:0,45% / 2009: 0,46% / 2010: 0,43% / 2013: 0,2% / 2015 </a:t>
            </a:r>
            <a:r>
              <a:rPr lang="ca-ES" dirty="0" smtClean="0"/>
              <a:t>0,16% / 2016 0,21%</a:t>
            </a:r>
            <a:endParaRPr lang="ca-ES" dirty="0"/>
          </a:p>
          <a:p>
            <a:r>
              <a:rPr lang="it-IT" dirty="0"/>
              <a:t>Compromís del Govern 2007: 0,42% / 2008: 0,5% /  2012: 0,7% </a:t>
            </a:r>
          </a:p>
          <a:p>
            <a:r>
              <a:rPr lang="ca-ES" dirty="0"/>
              <a:t>	</a:t>
            </a:r>
            <a:endParaRPr lang="ca-ES" dirty="0" smtClean="0"/>
          </a:p>
          <a:p>
            <a:endParaRPr lang="es-ES" dirty="0"/>
          </a:p>
          <a:p>
            <a:endParaRPr lang="es-ES" dirty="0" smtClean="0"/>
          </a:p>
          <a:p>
            <a:endParaRPr lang="es-ES" dirty="0"/>
          </a:p>
          <a:p>
            <a:endParaRPr lang="es-ES" dirty="0" smtClean="0"/>
          </a:p>
          <a:p>
            <a:endParaRPr lang="es-ES" dirty="0" smtClean="0"/>
          </a:p>
          <a:p>
            <a:endParaRPr lang="es-ES" dirty="0"/>
          </a:p>
          <a:p>
            <a:endParaRPr lang="ca-ES" dirty="0"/>
          </a:p>
          <a:p>
            <a:r>
              <a:rPr lang="ca-ES" dirty="0"/>
              <a:t>	</a:t>
            </a:r>
            <a:endParaRPr lang="ca-ES" dirty="0" smtClean="0"/>
          </a:p>
          <a:p>
            <a:r>
              <a:rPr lang="ca-ES" dirty="0" smtClean="0"/>
              <a:t>GRAU </a:t>
            </a:r>
            <a:r>
              <a:rPr lang="ca-ES" dirty="0"/>
              <a:t>D’EXECUCIÓ 2011: 71% / 2008: 86% / 2005-2006: 94%  DIFICULTATS EN LA CAPACITAT DE GESTIÓ I DESPESA – REFORMA AECID, ABRIL 2010 ACOMIAD 80 ASSIST TÈCNIQUES</a:t>
            </a:r>
          </a:p>
          <a:p>
            <a:r>
              <a:rPr lang="ca-ES" dirty="0"/>
              <a:t>	</a:t>
            </a:r>
            <a:endParaRPr lang="ca-ES" dirty="0" smtClean="0"/>
          </a:p>
          <a:p>
            <a:r>
              <a:rPr lang="ca-ES" dirty="0" smtClean="0"/>
              <a:t>INCREMENT </a:t>
            </a:r>
            <a:r>
              <a:rPr lang="ca-ES" dirty="0"/>
              <a:t>AOD ES CANALITZA VIA </a:t>
            </a:r>
            <a:r>
              <a:rPr lang="ca-ES" dirty="0" smtClean="0"/>
              <a:t>OMUDES (Organismes Multilaterals de </a:t>
            </a:r>
            <a:r>
              <a:rPr lang="ca-ES" dirty="0" err="1" smtClean="0"/>
              <a:t>Desenv</a:t>
            </a:r>
            <a:r>
              <a:rPr lang="ca-ES" dirty="0" smtClean="0"/>
              <a:t>): </a:t>
            </a:r>
            <a:r>
              <a:rPr lang="ca-ES" dirty="0"/>
              <a:t>MANCA ESTRATÈGIA I SEGUIMENT/ </a:t>
            </a:r>
            <a:r>
              <a:rPr lang="ca-ES" dirty="0" smtClean="0"/>
              <a:t>AVALUACIÓ</a:t>
            </a:r>
          </a:p>
          <a:p>
            <a:endParaRPr lang="es-ES" dirty="0"/>
          </a:p>
          <a:p>
            <a:endParaRPr lang="es-ES" dirty="0" smtClean="0"/>
          </a:p>
          <a:p>
            <a:endParaRPr lang="es-ES" dirty="0"/>
          </a:p>
          <a:p>
            <a:endParaRPr lang="es-ES" dirty="0" smtClean="0"/>
          </a:p>
          <a:p>
            <a:endParaRPr lang="ca-E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706" y="2924944"/>
            <a:ext cx="26670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613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8280920" cy="6494085"/>
          </a:xfrm>
          <a:prstGeom prst="rect">
            <a:avLst/>
          </a:prstGeom>
        </p:spPr>
        <p:txBody>
          <a:bodyPr wrap="square">
            <a:spAutoFit/>
          </a:bodyPr>
          <a:lstStyle/>
          <a:p>
            <a:r>
              <a:rPr lang="es-ES" sz="1600" b="1" dirty="0" smtClean="0"/>
              <a:t>INSTRUMENTS </a:t>
            </a:r>
            <a:r>
              <a:rPr lang="es-ES" sz="1600" b="1" dirty="0"/>
              <a:t>DE LA COOPERACIÓ INTERNACIONAL ESPANYOLA</a:t>
            </a:r>
            <a:r>
              <a:rPr lang="es-ES" sz="1600" b="1" dirty="0" smtClean="0"/>
              <a:t>:</a:t>
            </a:r>
          </a:p>
          <a:p>
            <a:endParaRPr lang="es-ES" sz="1600" dirty="0"/>
          </a:p>
          <a:p>
            <a:pPr marL="285750" indent="-285750">
              <a:buFontTx/>
              <a:buChar char="-"/>
            </a:pPr>
            <a:r>
              <a:rPr lang="ca-ES" sz="1600" dirty="0" smtClean="0"/>
              <a:t>PROJECTES </a:t>
            </a:r>
            <a:r>
              <a:rPr lang="ca-ES" sz="1600" dirty="0"/>
              <a:t>I PROGRAMES </a:t>
            </a:r>
            <a:r>
              <a:rPr lang="ca-ES" sz="1600" dirty="0" smtClean="0"/>
              <a:t>: </a:t>
            </a:r>
            <a:r>
              <a:rPr lang="ca-ES" sz="1600" dirty="0"/>
              <a:t>PES RELATIU DE PROJECTES I PROGRAMES </a:t>
            </a:r>
            <a:endParaRPr lang="ca-ES" sz="1600" dirty="0" smtClean="0"/>
          </a:p>
          <a:p>
            <a:pPr marL="285750" indent="-285750">
              <a:buFontTx/>
              <a:buChar char="-"/>
            </a:pPr>
            <a:endParaRPr lang="ca-ES" sz="1600" dirty="0"/>
          </a:p>
          <a:p>
            <a:pPr marL="285750" indent="-285750">
              <a:buFontTx/>
              <a:buChar char="-"/>
            </a:pPr>
            <a:r>
              <a:rPr lang="ca-ES" sz="1600" dirty="0" smtClean="0"/>
              <a:t>AJUT </a:t>
            </a:r>
            <a:r>
              <a:rPr lang="ca-ES" sz="1600" dirty="0"/>
              <a:t>PROGRAMÀTIC :</a:t>
            </a:r>
            <a:r>
              <a:rPr lang="ca-ES" sz="1600" dirty="0" smtClean="0"/>
              <a:t>FONS </a:t>
            </a:r>
            <a:r>
              <a:rPr lang="ca-ES" sz="1600" dirty="0"/>
              <a:t>PER SUPORT PRESSUPOSTARI </a:t>
            </a:r>
            <a:r>
              <a:rPr lang="ca-ES" sz="1600" dirty="0" smtClean="0"/>
              <a:t>GENERAL/SECTORIAL</a:t>
            </a:r>
          </a:p>
          <a:p>
            <a:pPr marL="285750" indent="-285750">
              <a:buFontTx/>
              <a:buChar char="-"/>
            </a:pPr>
            <a:endParaRPr lang="ca-ES" sz="1600" dirty="0"/>
          </a:p>
          <a:p>
            <a:r>
              <a:rPr lang="ca-ES" sz="1600" dirty="0" smtClean="0"/>
              <a:t>- </a:t>
            </a:r>
            <a:r>
              <a:rPr lang="ca-ES" sz="1600" dirty="0"/>
              <a:t>MICROCRÈDITS I CRÈDITS </a:t>
            </a:r>
            <a:r>
              <a:rPr lang="ca-ES" sz="1600" dirty="0" smtClean="0"/>
              <a:t>FAD: </a:t>
            </a:r>
            <a:r>
              <a:rPr lang="ca-ES" sz="1600" dirty="0"/>
              <a:t>ANÀLISI DELS EFECTES POSITIUS I NEGATIUS DE L’AJUT LLIGAT</a:t>
            </a:r>
          </a:p>
          <a:p>
            <a:r>
              <a:rPr lang="ca-ES" sz="1600" dirty="0" smtClean="0"/>
              <a:t>2008</a:t>
            </a:r>
            <a:r>
              <a:rPr lang="ca-ES" sz="1600" dirty="0"/>
              <a:t>: 2.352 MILIONS € APROVATS VIA NNUU /DESEMB-REEMB=SALDO NET 191 MILIONS € 4% AOD </a:t>
            </a:r>
            <a:r>
              <a:rPr lang="ca-ES" sz="1600" dirty="0" smtClean="0"/>
              <a:t>NETA</a:t>
            </a:r>
          </a:p>
          <a:p>
            <a:endParaRPr lang="ca-ES" sz="1600" dirty="0"/>
          </a:p>
          <a:p>
            <a:r>
              <a:rPr lang="pt-BR" sz="1600" dirty="0" smtClean="0"/>
              <a:t>REFORMA </a:t>
            </a:r>
            <a:r>
              <a:rPr lang="pt-BR" sz="1600" dirty="0"/>
              <a:t>LLEI FAD: CREACIÓ FIEM I FONPRODE / CREIXEMENT MICROCREDITS 66% RESPECTE </a:t>
            </a:r>
            <a:r>
              <a:rPr lang="pt-BR" sz="1600" dirty="0" smtClean="0"/>
              <a:t>2007</a:t>
            </a:r>
          </a:p>
          <a:p>
            <a:endParaRPr lang="pt-BR" sz="1600" dirty="0"/>
          </a:p>
          <a:p>
            <a:pPr marL="285750" indent="-285750">
              <a:buFontTx/>
              <a:buChar char="-"/>
            </a:pPr>
            <a:r>
              <a:rPr lang="ca-ES" sz="1600" dirty="0" smtClean="0"/>
              <a:t>OPERACIONS </a:t>
            </a:r>
            <a:r>
              <a:rPr lang="ca-ES" sz="1600" dirty="0"/>
              <a:t>SOBRE DEUTE EXTERN: CLUB DE PARÍS (GUATE, IRAQ) NO ÉS AOD DE </a:t>
            </a:r>
            <a:r>
              <a:rPr lang="ca-ES" sz="1600" dirty="0" smtClean="0"/>
              <a:t>QUALITAT</a:t>
            </a:r>
          </a:p>
          <a:p>
            <a:pPr marL="285750" indent="-285750">
              <a:buFontTx/>
              <a:buChar char="-"/>
            </a:pPr>
            <a:endParaRPr lang="ca-ES" sz="1600" dirty="0"/>
          </a:p>
          <a:p>
            <a:pPr marL="285750" indent="-285750">
              <a:buFontTx/>
              <a:buChar char="-"/>
            </a:pPr>
            <a:r>
              <a:rPr lang="es-ES" sz="1600" dirty="0" smtClean="0"/>
              <a:t>AJUT </a:t>
            </a:r>
            <a:r>
              <a:rPr lang="es-ES" sz="1600" dirty="0"/>
              <a:t>HUMANITARI: REDUCCIÓ FONS MIN DEFENSA, ESTRATÈGIA SECTORIAL </a:t>
            </a:r>
            <a:r>
              <a:rPr lang="es-ES" sz="1600" dirty="0" smtClean="0"/>
              <a:t>AH</a:t>
            </a:r>
          </a:p>
          <a:p>
            <a:pPr marL="285750" indent="-285750">
              <a:buFontTx/>
              <a:buChar char="-"/>
            </a:pPr>
            <a:endParaRPr lang="es-ES" sz="1600" dirty="0"/>
          </a:p>
          <a:p>
            <a:pPr marL="285750" indent="-285750">
              <a:buFontTx/>
              <a:buChar char="-"/>
            </a:pPr>
            <a:r>
              <a:rPr lang="ca-ES" sz="1600" dirty="0" smtClean="0"/>
              <a:t>COFINANÇAMENT </a:t>
            </a:r>
            <a:r>
              <a:rPr lang="ca-ES" sz="1600" dirty="0"/>
              <a:t>ONGD: 61,3% FONS PROVENEN DE CCAA I EELL, FONS AGE PER ONGD 6% AOD NETA TOTAL (2010). Al 2012 FONS AGE 57% I CCAA 29,2% I EELL 13,8</a:t>
            </a:r>
            <a:r>
              <a:rPr lang="ca-ES" sz="1600" dirty="0" smtClean="0"/>
              <a:t>%.</a:t>
            </a:r>
          </a:p>
          <a:p>
            <a:pPr marL="285750" indent="-285750">
              <a:buFontTx/>
              <a:buChar char="-"/>
            </a:pPr>
            <a:endParaRPr lang="ca-ES" sz="1600" dirty="0"/>
          </a:p>
          <a:p>
            <a:pPr marL="285750" indent="-285750">
              <a:buFontTx/>
              <a:buChar char="-"/>
            </a:pPr>
            <a:r>
              <a:rPr lang="ca-ES" sz="1600" dirty="0" smtClean="0"/>
              <a:t>EDUCACIÓ </a:t>
            </a:r>
            <a:r>
              <a:rPr lang="ca-ES" sz="1600" dirty="0"/>
              <a:t>PER AL DESENVOLUPAMENT – SENSIBILITZACIÓ: </a:t>
            </a:r>
            <a:endParaRPr lang="ca-ES" sz="1600" dirty="0" smtClean="0"/>
          </a:p>
          <a:p>
            <a:r>
              <a:rPr lang="ca-ES" sz="1600" dirty="0" smtClean="0"/>
              <a:t>ONGD </a:t>
            </a:r>
            <a:r>
              <a:rPr lang="ca-ES" sz="1600" dirty="0"/>
              <a:t>PRINCIPAL AGENT SENSIBILITZADOR, EXECUTEN 58% </a:t>
            </a:r>
            <a:endParaRPr lang="ca-ES" sz="1600" dirty="0" smtClean="0"/>
          </a:p>
          <a:p>
            <a:r>
              <a:rPr lang="ca-ES" sz="1600" dirty="0" smtClean="0"/>
              <a:t>ACTUACIONS </a:t>
            </a:r>
            <a:r>
              <a:rPr lang="ca-ES" sz="1600" dirty="0"/>
              <a:t>DE L’AOD EN EPD-SEN / LES CCAA SÓN PRIMERS </a:t>
            </a:r>
            <a:endParaRPr lang="ca-ES" sz="1600" dirty="0" smtClean="0"/>
          </a:p>
          <a:p>
            <a:r>
              <a:rPr lang="ca-ES" sz="1600" dirty="0" smtClean="0"/>
              <a:t>FINANÇADORS </a:t>
            </a:r>
            <a:r>
              <a:rPr lang="ca-ES" sz="1600" dirty="0"/>
              <a:t>D’EPD-SEN 58,15%, AGE 25,8% I EELL </a:t>
            </a:r>
            <a:r>
              <a:rPr lang="ca-ES" sz="1600" dirty="0" smtClean="0"/>
              <a:t>14,94</a:t>
            </a:r>
            <a:r>
              <a:rPr lang="es-ES" sz="1600" dirty="0" smtClean="0"/>
              <a:t>%</a:t>
            </a:r>
          </a:p>
          <a:p>
            <a:pPr marL="285750" indent="-285750">
              <a:buFontTx/>
              <a:buChar char="-"/>
            </a:pPr>
            <a:endParaRPr lang="ca-ES" sz="1600" dirty="0" smtClean="0"/>
          </a:p>
          <a:p>
            <a:pPr marL="285750" indent="-285750">
              <a:buFontTx/>
              <a:buChar char="-"/>
            </a:pPr>
            <a:endParaRPr lang="ca-ES" sz="16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037" y="4797152"/>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17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0837" y="260648"/>
            <a:ext cx="7848872" cy="6278642"/>
          </a:xfrm>
          <a:prstGeom prst="rect">
            <a:avLst/>
          </a:prstGeom>
        </p:spPr>
        <p:txBody>
          <a:bodyPr wrap="square">
            <a:spAutoFit/>
          </a:bodyPr>
          <a:lstStyle/>
          <a:p>
            <a:r>
              <a:rPr lang="es-ES" sz="1600" b="1" dirty="0" smtClean="0"/>
              <a:t>DISTRIBUCIÓ </a:t>
            </a:r>
            <a:r>
              <a:rPr lang="es-ES" sz="1600" b="1" dirty="0"/>
              <a:t>GEOGRÀFICA DE L’AOD ESPANYOL. </a:t>
            </a:r>
            <a:endParaRPr lang="es-ES" sz="1600" b="1" dirty="0" smtClean="0"/>
          </a:p>
          <a:p>
            <a:endParaRPr lang="ca-ES" sz="1600" dirty="0" smtClean="0"/>
          </a:p>
          <a:p>
            <a:r>
              <a:rPr lang="ca-ES" sz="1600" dirty="0" smtClean="0"/>
              <a:t>2013</a:t>
            </a:r>
            <a:r>
              <a:rPr lang="ca-ES" sz="1600" dirty="0"/>
              <a:t>: 116 països i 64 països reben &lt; 1M€ (dispersió)</a:t>
            </a:r>
          </a:p>
          <a:p>
            <a:r>
              <a:rPr lang="ca-ES" sz="1600" dirty="0" smtClean="0"/>
              <a:t>2011</a:t>
            </a:r>
            <a:r>
              <a:rPr lang="ca-ES" sz="1600" dirty="0"/>
              <a:t>: AL 43,2% AOD – ÀFRICA 40% AOD // </a:t>
            </a:r>
          </a:p>
          <a:p>
            <a:r>
              <a:rPr lang="ca-ES" sz="1600" dirty="0" smtClean="0"/>
              <a:t>2008</a:t>
            </a:r>
            <a:r>
              <a:rPr lang="ca-ES" sz="1600" dirty="0"/>
              <a:t>: AL 37,51% AOD – ÀFRICA 35,4% AOD // </a:t>
            </a:r>
          </a:p>
          <a:p>
            <a:r>
              <a:rPr lang="ca-ES" sz="1600" dirty="0" smtClean="0"/>
              <a:t>AOD </a:t>
            </a:r>
            <a:r>
              <a:rPr lang="ca-ES" sz="1600" dirty="0"/>
              <a:t>MULTILATERAL: ÀFRICA 43,5%, AL 27,9%</a:t>
            </a:r>
          </a:p>
          <a:p>
            <a:r>
              <a:rPr lang="it-IT" sz="1600" dirty="0" smtClean="0"/>
              <a:t>AOD </a:t>
            </a:r>
            <a:r>
              <a:rPr lang="it-IT" sz="1600" dirty="0"/>
              <a:t>BILATERAL: AL 49,6%, ÀFRICA 25,1%</a:t>
            </a:r>
          </a:p>
          <a:p>
            <a:endParaRPr lang="ca-ES" sz="1600" dirty="0"/>
          </a:p>
          <a:p>
            <a:r>
              <a:rPr lang="pt-BR" sz="1600" dirty="0"/>
              <a:t> </a:t>
            </a:r>
            <a:r>
              <a:rPr lang="pt-BR" sz="1600" dirty="0" smtClean="0"/>
              <a:t>PMA </a:t>
            </a:r>
            <a:r>
              <a:rPr lang="pt-BR" sz="1600" dirty="0"/>
              <a:t>34,2% AOD 2011 // 2013: PMA 19% AOD</a:t>
            </a:r>
          </a:p>
          <a:p>
            <a:r>
              <a:rPr lang="pt-BR" sz="1600" dirty="0"/>
              <a:t> </a:t>
            </a:r>
            <a:r>
              <a:rPr lang="pt-BR" sz="1600" dirty="0" smtClean="0"/>
              <a:t>PAÏSOS </a:t>
            </a:r>
            <a:r>
              <a:rPr lang="pt-BR" sz="1600" dirty="0"/>
              <a:t>RENDA MITJANA 2010 10,6% --&gt; 2011 33</a:t>
            </a:r>
            <a:r>
              <a:rPr lang="pt-BR" sz="1600" dirty="0" smtClean="0"/>
              <a:t>% </a:t>
            </a:r>
            <a:endParaRPr lang="pt-BR" sz="1600" dirty="0"/>
          </a:p>
          <a:p>
            <a:r>
              <a:rPr lang="ca-ES" sz="1600" dirty="0"/>
              <a:t>	</a:t>
            </a:r>
          </a:p>
          <a:p>
            <a:r>
              <a:rPr lang="es-ES" sz="1600" dirty="0" smtClean="0"/>
              <a:t>INCREMENT </a:t>
            </a:r>
            <a:r>
              <a:rPr lang="es-ES" sz="1600" dirty="0"/>
              <a:t>2012-2013 OPERACIONS CONDONACIÓ DEUTE (CLUB DE PARÍS): 176 M€ COSTA D'IVORI</a:t>
            </a:r>
          </a:p>
          <a:p>
            <a:endParaRPr lang="ca-ES" sz="1600" dirty="0"/>
          </a:p>
          <a:p>
            <a:r>
              <a:rPr lang="ca-ES" sz="1600" dirty="0" smtClean="0"/>
              <a:t>ATENCIÓ </a:t>
            </a:r>
            <a:r>
              <a:rPr lang="ca-ES" sz="1600" dirty="0"/>
              <a:t>A NECESSITATS SOCIALS BÀSIQUES: 11,6% AOD (2011)-COMPROMÍS 20X20-, SANEJAMENT BÀSIC, AIGUA POTABLE A TRAVÉS DEL FONS DE L’AIGUA GESTIONAT PEL BID-FONS MULTILATERALS // 11,7% AOD (2011) PROMOCIÓ DESENV RURAL I LLUITA CONTRA </a:t>
            </a:r>
            <a:r>
              <a:rPr lang="ca-ES" sz="1600" dirty="0" smtClean="0"/>
              <a:t>FAM</a:t>
            </a:r>
          </a:p>
          <a:p>
            <a:endParaRPr lang="es-ES" sz="1600" dirty="0"/>
          </a:p>
          <a:p>
            <a:endParaRPr lang="es-ES" sz="1600" dirty="0" smtClean="0"/>
          </a:p>
          <a:p>
            <a:endParaRPr lang="es-ES" sz="1600" dirty="0"/>
          </a:p>
          <a:p>
            <a:endParaRPr lang="es-ES" sz="1600" dirty="0" smtClean="0"/>
          </a:p>
          <a:p>
            <a:endParaRPr lang="es-ES" sz="1600" dirty="0"/>
          </a:p>
          <a:p>
            <a:endParaRPr lang="ca-ES" sz="1600" dirty="0"/>
          </a:p>
          <a:p>
            <a:endParaRPr lang="ca-E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52736"/>
            <a:ext cx="266429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691440"/>
            <a:ext cx="36004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07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9772" y="0"/>
            <a:ext cx="8712968" cy="6986528"/>
          </a:xfrm>
          <a:prstGeom prst="rect">
            <a:avLst/>
          </a:prstGeom>
        </p:spPr>
        <p:txBody>
          <a:bodyPr wrap="square">
            <a:spAutoFit/>
          </a:bodyPr>
          <a:lstStyle/>
          <a:p>
            <a:endParaRPr lang="es-ES" sz="1600" dirty="0" smtClean="0"/>
          </a:p>
          <a:p>
            <a:r>
              <a:rPr lang="es-ES" sz="1600" dirty="0" smtClean="0"/>
              <a:t>Finalmente, la </a:t>
            </a:r>
            <a:r>
              <a:rPr lang="es-ES" sz="1600" b="1" dirty="0" smtClean="0"/>
              <a:t>AOD aportada por las Comunidades Autónomas y los Entes Locales </a:t>
            </a:r>
            <a:r>
              <a:rPr lang="es-ES" sz="1600" dirty="0" smtClean="0"/>
              <a:t>se ha visto reducida más de un 12%, lo que significa 24,3 millones de euros menos que lo presupuestado en 2015, contribuyendo con 168,47 millones de euros al conjunto de la AOD española. La mayor caída la experimentan los recursos aportados por los gobiernos autonómicos, que descienden un 16,46% (22 millones de euros menos), frente a un descenso del 3.7% en las aportaciones de las Entidades Locales (2 millones de euros).</a:t>
            </a:r>
          </a:p>
          <a:p>
            <a:endParaRPr lang="es-ES" sz="1600" dirty="0"/>
          </a:p>
          <a:p>
            <a:endParaRPr lang="es-ES" sz="1600" dirty="0" smtClean="0"/>
          </a:p>
          <a:p>
            <a:pPr lvl="0"/>
            <a:endParaRPr lang="es-ES" sz="1600" dirty="0" smtClean="0"/>
          </a:p>
          <a:p>
            <a:pPr lvl="0"/>
            <a:endParaRPr lang="es-ES" sz="1600" dirty="0"/>
          </a:p>
          <a:p>
            <a:pPr lvl="0"/>
            <a:endParaRPr lang="es-ES" sz="1600" dirty="0" smtClean="0"/>
          </a:p>
          <a:p>
            <a:pPr lvl="0"/>
            <a:endParaRPr lang="es-ES" sz="1600" dirty="0" smtClean="0"/>
          </a:p>
          <a:p>
            <a:pPr lvl="0"/>
            <a:endParaRPr lang="es-ES" sz="1600" dirty="0"/>
          </a:p>
          <a:p>
            <a:pPr lvl="0"/>
            <a:endParaRPr lang="es-ES" sz="1600" dirty="0" smtClean="0"/>
          </a:p>
          <a:p>
            <a:pPr lvl="0"/>
            <a:endParaRPr lang="es-ES" sz="1600" dirty="0"/>
          </a:p>
          <a:p>
            <a:pPr lvl="0"/>
            <a:endParaRPr lang="es-ES" sz="1600" dirty="0" smtClean="0"/>
          </a:p>
          <a:p>
            <a:pPr lvl="0"/>
            <a:endParaRPr lang="es-ES" sz="1600" dirty="0"/>
          </a:p>
          <a:p>
            <a:pPr lvl="0"/>
            <a:endParaRPr lang="es-ES" sz="1600" dirty="0" smtClean="0"/>
          </a:p>
          <a:p>
            <a:pPr lvl="0"/>
            <a:endParaRPr lang="es-ES" sz="1600" dirty="0" smtClean="0"/>
          </a:p>
          <a:p>
            <a:pPr lvl="0"/>
            <a:endParaRPr lang="es-ES" sz="1600" dirty="0"/>
          </a:p>
          <a:p>
            <a:pPr lvl="0"/>
            <a:endParaRPr lang="es-ES" sz="1600" dirty="0"/>
          </a:p>
          <a:p>
            <a:r>
              <a:rPr lang="es-ES" sz="1600" dirty="0" smtClean="0"/>
              <a:t>Con </a:t>
            </a:r>
            <a:r>
              <a:rPr lang="es-ES" sz="1600" dirty="0"/>
              <a:t>ello, y desde el inicio de la presente legislatura, la cooperación descentralizada acumula un descenso de recursos por encima del 70%, lo que en cifras absolutas ha significado casi 432 millones de euros menos para proyectos de desarrollo sostenible y defensa de los derechos humanos. Una disminución con un importante impacto en la modalidad de cooperación que posiblemente mejor canaliza y articula el interés y la participación de la sociedad </a:t>
            </a:r>
            <a:r>
              <a:rPr lang="es-ES" sz="1600" dirty="0" smtClean="0"/>
              <a:t>civil</a:t>
            </a:r>
            <a:endParaRPr lang="es-ES" dirty="0"/>
          </a:p>
        </p:txBody>
      </p:sp>
      <p:pic>
        <p:nvPicPr>
          <p:cNvPr id="1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719263"/>
            <a:ext cx="63912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50986"/>
            <a:ext cx="605948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28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8615" y="188640"/>
            <a:ext cx="8424936" cy="6740307"/>
          </a:xfrm>
          <a:prstGeom prst="rect">
            <a:avLst/>
          </a:prstGeom>
        </p:spPr>
        <p:txBody>
          <a:bodyPr wrap="square">
            <a:spAutoFit/>
          </a:bodyPr>
          <a:lstStyle/>
          <a:p>
            <a:r>
              <a:rPr lang="es-ES" sz="1600" b="1" dirty="0"/>
              <a:t>L’AJUT OFICIAL AL DESENVOLUPAMENT DE LA </a:t>
            </a:r>
            <a:r>
              <a:rPr lang="es-ES" sz="1600" b="1" dirty="0" smtClean="0"/>
              <a:t>GENERALITAT</a:t>
            </a:r>
          </a:p>
          <a:p>
            <a:endParaRPr lang="es-ES" sz="1600" dirty="0"/>
          </a:p>
          <a:p>
            <a:r>
              <a:rPr lang="ca-ES" sz="1600" dirty="0"/>
              <a:t>L’Ajut Oficial al Desenvolupament –AOD- de la Generalitat és la suma de l’AOD de l’ACCD i els Departaments. L’ACCD és una entitat de dret públic sotmesa a l’ordenament jurídic privat que es crea mitjançant una llei del Parlament. Té un òrgan col·legiat de govern (consell d’administració) i un director.</a:t>
            </a:r>
          </a:p>
          <a:p>
            <a:r>
              <a:rPr lang="ca-ES" sz="1600" dirty="0"/>
              <a:t> </a:t>
            </a:r>
          </a:p>
          <a:p>
            <a:r>
              <a:rPr lang="es-ES" sz="1600" dirty="0"/>
              <a:t>Respecte a </a:t>
            </a:r>
            <a:r>
              <a:rPr lang="es-ES" sz="1600" dirty="0" err="1"/>
              <a:t>l’</a:t>
            </a:r>
            <a:r>
              <a:rPr lang="es-ES" sz="1600" b="1" dirty="0" err="1"/>
              <a:t>organització</a:t>
            </a:r>
            <a:r>
              <a:rPr lang="es-ES" sz="1600" b="1" dirty="0"/>
              <a:t> institucional </a:t>
            </a:r>
            <a:r>
              <a:rPr lang="es-ES" sz="1600" dirty="0"/>
              <a:t>de la </a:t>
            </a:r>
            <a:r>
              <a:rPr lang="es-ES" sz="1600" dirty="0" err="1"/>
              <a:t>cooperació</a:t>
            </a:r>
            <a:r>
              <a:rPr lang="es-ES" sz="1600" dirty="0"/>
              <a:t> catalana:</a:t>
            </a:r>
          </a:p>
          <a:p>
            <a:r>
              <a:rPr lang="ca-ES" sz="1600" dirty="0"/>
              <a:t>-          Fins al 2003: Departament de Presidència </a:t>
            </a:r>
            <a:r>
              <a:rPr lang="ca-ES" sz="1600" dirty="0" smtClean="0"/>
              <a:t>- </a:t>
            </a:r>
            <a:r>
              <a:rPr lang="ca-ES" sz="1600" dirty="0"/>
              <a:t>Secretaria Relacions Exteriors </a:t>
            </a:r>
            <a:r>
              <a:rPr lang="ca-ES" sz="1600" dirty="0" smtClean="0"/>
              <a:t>- ACCD</a:t>
            </a:r>
            <a:endParaRPr lang="ca-ES" sz="1600" dirty="0"/>
          </a:p>
          <a:p>
            <a:r>
              <a:rPr lang="pt-BR" sz="1600" dirty="0"/>
              <a:t>-          Des de 2004 fins a </a:t>
            </a:r>
            <a:r>
              <a:rPr lang="pt-BR" sz="1600" dirty="0" err="1"/>
              <a:t>finals</a:t>
            </a:r>
            <a:r>
              <a:rPr lang="pt-BR" sz="1600" dirty="0"/>
              <a:t> de 2006: </a:t>
            </a:r>
            <a:r>
              <a:rPr lang="pt-BR" sz="1600" dirty="0" err="1"/>
              <a:t>Departament</a:t>
            </a:r>
            <a:r>
              <a:rPr lang="pt-BR" sz="1600" dirty="0"/>
              <a:t> de </a:t>
            </a:r>
            <a:r>
              <a:rPr lang="pt-BR" sz="1600" dirty="0" err="1"/>
              <a:t>Governació</a:t>
            </a:r>
            <a:r>
              <a:rPr lang="pt-BR" sz="1600" dirty="0"/>
              <a:t> i </a:t>
            </a:r>
            <a:r>
              <a:rPr lang="pt-BR" sz="1600" dirty="0" err="1"/>
              <a:t>Administracions</a:t>
            </a:r>
            <a:r>
              <a:rPr lang="pt-BR" sz="1600" dirty="0"/>
              <a:t> </a:t>
            </a:r>
            <a:r>
              <a:rPr lang="pt-BR" sz="1600" dirty="0" err="1"/>
              <a:t>Públiques</a:t>
            </a:r>
            <a:r>
              <a:rPr lang="pt-BR" sz="1600" dirty="0"/>
              <a:t> </a:t>
            </a:r>
            <a:r>
              <a:rPr lang="pt-BR" sz="1600" dirty="0" smtClean="0"/>
              <a:t>-  </a:t>
            </a:r>
            <a:r>
              <a:rPr lang="pt-BR" sz="1600" dirty="0"/>
              <a:t>Secretaria de </a:t>
            </a:r>
            <a:r>
              <a:rPr lang="pt-BR" sz="1600" dirty="0" err="1"/>
              <a:t>Cooperació</a:t>
            </a:r>
            <a:r>
              <a:rPr lang="pt-BR" sz="1600" dirty="0"/>
              <a:t> Exterior </a:t>
            </a:r>
            <a:r>
              <a:rPr lang="pt-BR" sz="1600" dirty="0" smtClean="0"/>
              <a:t>- ACCD</a:t>
            </a:r>
            <a:endParaRPr lang="pt-BR" sz="1600" dirty="0"/>
          </a:p>
          <a:p>
            <a:r>
              <a:rPr lang="ca-ES" sz="1600" dirty="0"/>
              <a:t>-         Des de 2007: Departament de Vicepresidència </a:t>
            </a:r>
            <a:r>
              <a:rPr lang="ca-ES" sz="1600" dirty="0" smtClean="0"/>
              <a:t>- Secretaria </a:t>
            </a:r>
            <a:r>
              <a:rPr lang="ca-ES" sz="1600" dirty="0"/>
              <a:t>d’Afers Exteriors </a:t>
            </a:r>
            <a:r>
              <a:rPr lang="ca-ES" sz="1600" dirty="0" smtClean="0"/>
              <a:t>– ACCD</a:t>
            </a:r>
          </a:p>
          <a:p>
            <a:r>
              <a:rPr lang="es-ES" sz="1600" dirty="0" smtClean="0"/>
              <a:t>-         Des de 2015: </a:t>
            </a:r>
            <a:r>
              <a:rPr lang="es-ES" sz="1600" dirty="0" err="1" smtClean="0"/>
              <a:t>Departament</a:t>
            </a:r>
            <a:r>
              <a:rPr lang="es-ES" sz="1600" dirty="0" smtClean="0"/>
              <a:t> </a:t>
            </a:r>
            <a:r>
              <a:rPr lang="es-ES" sz="1600" dirty="0" err="1" smtClean="0"/>
              <a:t>d’Afers</a:t>
            </a:r>
            <a:r>
              <a:rPr lang="es-ES" sz="1600" dirty="0" smtClean="0"/>
              <a:t> i </a:t>
            </a:r>
            <a:r>
              <a:rPr lang="es-ES" sz="1600" dirty="0" err="1" smtClean="0"/>
              <a:t>relacions</a:t>
            </a:r>
            <a:r>
              <a:rPr lang="es-ES" sz="1600" dirty="0" smtClean="0"/>
              <a:t> </a:t>
            </a:r>
            <a:r>
              <a:rPr lang="es-ES" sz="1600" dirty="0" err="1" smtClean="0"/>
              <a:t>Instiitucionals</a:t>
            </a:r>
            <a:r>
              <a:rPr lang="es-ES" sz="1600" dirty="0" smtClean="0"/>
              <a:t> i </a:t>
            </a:r>
            <a:r>
              <a:rPr lang="es-ES" sz="1600" dirty="0" err="1" smtClean="0"/>
              <a:t>Exteriors</a:t>
            </a:r>
            <a:r>
              <a:rPr lang="es-ES" sz="1600" dirty="0" smtClean="0"/>
              <a:t> i </a:t>
            </a:r>
            <a:r>
              <a:rPr lang="es-ES" sz="1600" dirty="0" err="1" smtClean="0"/>
              <a:t>Transparència</a:t>
            </a:r>
            <a:r>
              <a:rPr lang="es-ES" sz="1600" dirty="0" smtClean="0"/>
              <a:t> - ACCD	</a:t>
            </a:r>
            <a:endParaRPr lang="ca-ES" sz="1600" dirty="0"/>
          </a:p>
          <a:p>
            <a:r>
              <a:rPr lang="ca-ES" sz="1600" dirty="0"/>
              <a:t> </a:t>
            </a:r>
          </a:p>
          <a:p>
            <a:r>
              <a:rPr lang="ca-ES" sz="1600" dirty="0" smtClean="0"/>
              <a:t>L’ACCD </a:t>
            </a:r>
            <a:r>
              <a:rPr lang="ca-ES" sz="1600" dirty="0"/>
              <a:t>es crea a finals de 2003, fins aleshores el pes de l’AOD dels departaments era predominant. En bona part consistia en despesa del Departament d’Universitats destinada a inflar fictíciament l’AOD de la Generalitat atès el seu baix volum </a:t>
            </a:r>
            <a:r>
              <a:rPr lang="ca-ES" sz="1600" dirty="0" smtClean="0"/>
              <a:t>.</a:t>
            </a:r>
          </a:p>
          <a:p>
            <a:endParaRPr lang="es-ES" sz="1600" dirty="0"/>
          </a:p>
          <a:p>
            <a:endParaRPr lang="es-ES" sz="1600" dirty="0" smtClean="0"/>
          </a:p>
          <a:p>
            <a:endParaRPr lang="es-ES" sz="1600" dirty="0"/>
          </a:p>
          <a:p>
            <a:endParaRPr lang="ca-ES" sz="1600" dirty="0"/>
          </a:p>
          <a:p>
            <a:endParaRPr lang="ca-ES" sz="1600" dirty="0"/>
          </a:p>
          <a:p>
            <a:r>
              <a:rPr lang="es-ES" sz="1600" dirty="0"/>
              <a:t>A partir del 2001, </a:t>
            </a:r>
            <a:r>
              <a:rPr lang="es-ES" sz="1600" dirty="0" err="1"/>
              <a:t>amb</a:t>
            </a:r>
            <a:r>
              <a:rPr lang="es-ES" sz="1600" dirty="0"/>
              <a:t> </a:t>
            </a:r>
            <a:r>
              <a:rPr lang="es-ES" sz="1600" dirty="0" err="1"/>
              <a:t>l’aprovació</a:t>
            </a:r>
            <a:r>
              <a:rPr lang="es-ES" sz="1600" dirty="0"/>
              <a:t> de la </a:t>
            </a:r>
            <a:r>
              <a:rPr lang="es-ES" sz="1600" dirty="0" err="1"/>
              <a:t>Llei</a:t>
            </a:r>
            <a:r>
              <a:rPr lang="es-ES" sz="1600" dirty="0"/>
              <a:t> de </a:t>
            </a:r>
            <a:r>
              <a:rPr lang="es-ES" sz="1600" dirty="0" err="1"/>
              <a:t>Cooperació</a:t>
            </a:r>
            <a:r>
              <a:rPr lang="es-ES" sz="1600" dirty="0"/>
              <a:t> al </a:t>
            </a:r>
            <a:r>
              <a:rPr lang="es-ES" sz="1600" dirty="0" err="1"/>
              <a:t>Desenvolupament</a:t>
            </a:r>
            <a:r>
              <a:rPr lang="es-ES" sz="1600" dirty="0"/>
              <a:t> hi ha una </a:t>
            </a:r>
            <a:r>
              <a:rPr lang="es-ES" sz="1600" dirty="0" err="1"/>
              <a:t>acceleració</a:t>
            </a:r>
            <a:r>
              <a:rPr lang="es-ES" sz="1600" dirty="0"/>
              <a:t> en el </a:t>
            </a:r>
            <a:r>
              <a:rPr lang="es-ES" sz="1600" dirty="0" err="1"/>
              <a:t>reforçament</a:t>
            </a:r>
            <a:r>
              <a:rPr lang="es-ES" sz="1600" dirty="0"/>
              <a:t> </a:t>
            </a:r>
            <a:r>
              <a:rPr lang="es-ES" sz="1600" dirty="0" err="1"/>
              <a:t>normatiu</a:t>
            </a:r>
            <a:r>
              <a:rPr lang="es-ES" sz="1600" dirty="0"/>
              <a:t>: del 2003 al 2006 es fa un </a:t>
            </a:r>
            <a:r>
              <a:rPr lang="es-ES" sz="1600" dirty="0" err="1"/>
              <a:t>important</a:t>
            </a:r>
            <a:r>
              <a:rPr lang="es-ES" sz="1600" dirty="0"/>
              <a:t> </a:t>
            </a:r>
            <a:r>
              <a:rPr lang="es-ES" sz="1600" dirty="0" err="1"/>
              <a:t>desplegament</a:t>
            </a:r>
            <a:r>
              <a:rPr lang="es-ES" sz="1600" dirty="0"/>
              <a:t> operacional i de </a:t>
            </a:r>
            <a:r>
              <a:rPr lang="es-ES" sz="1600" dirty="0" err="1"/>
              <a:t>planificació</a:t>
            </a:r>
            <a:r>
              <a:rPr lang="es-ES" sz="1600" dirty="0"/>
              <a:t> i una represa </a:t>
            </a:r>
            <a:r>
              <a:rPr lang="es-ES" sz="1600" dirty="0" err="1"/>
              <a:t>dels</a:t>
            </a:r>
            <a:r>
              <a:rPr lang="es-ES" sz="1600" dirty="0"/>
              <a:t> compromisos </a:t>
            </a:r>
            <a:r>
              <a:rPr lang="es-ES" sz="1600" dirty="0" err="1"/>
              <a:t>d’incrementar</a:t>
            </a:r>
            <a:r>
              <a:rPr lang="es-ES" sz="1600" dirty="0"/>
              <a:t> </a:t>
            </a:r>
            <a:r>
              <a:rPr lang="es-ES" sz="1600" dirty="0" err="1"/>
              <a:t>l’AOD</a:t>
            </a:r>
            <a:r>
              <a:rPr lang="es-ES" sz="1600" dirty="0"/>
              <a:t> de la Generalitat.</a:t>
            </a:r>
          </a:p>
          <a:p>
            <a:r>
              <a:rPr lang="ca-ES" sz="1600" dirty="0"/>
              <a:t> </a:t>
            </a:r>
          </a:p>
          <a:p>
            <a:endParaRPr lang="es-ES" sz="1600"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221088"/>
            <a:ext cx="244827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571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404664"/>
            <a:ext cx="8352928" cy="6186309"/>
          </a:xfrm>
          <a:prstGeom prst="rect">
            <a:avLst/>
          </a:prstGeom>
        </p:spPr>
        <p:txBody>
          <a:bodyPr wrap="square">
            <a:spAutoFit/>
          </a:bodyPr>
          <a:lstStyle/>
          <a:p>
            <a:r>
              <a:rPr lang="es-ES" b="1" dirty="0" smtClean="0"/>
              <a:t>EVOLUCIÓ DELS RECURSOS</a:t>
            </a:r>
          </a:p>
          <a:p>
            <a:endParaRPr lang="es-ES" dirty="0"/>
          </a:p>
          <a:p>
            <a:r>
              <a:rPr lang="es-ES" dirty="0" smtClean="0"/>
              <a:t>El 14 de desembre de 2003, es signa el </a:t>
            </a:r>
            <a:r>
              <a:rPr lang="es-ES" b="1" dirty="0" smtClean="0"/>
              <a:t>Pacte del </a:t>
            </a:r>
            <a:r>
              <a:rPr lang="es-ES" b="1" dirty="0" err="1" smtClean="0"/>
              <a:t>Tinell</a:t>
            </a:r>
            <a:r>
              <a:rPr lang="es-ES" dirty="0" smtClean="0"/>
              <a:t> entre </a:t>
            </a:r>
            <a:r>
              <a:rPr lang="es-ES" dirty="0" err="1" smtClean="0"/>
              <a:t>els</a:t>
            </a:r>
            <a:r>
              <a:rPr lang="es-ES" dirty="0" smtClean="0"/>
              <a:t> tres </a:t>
            </a:r>
            <a:r>
              <a:rPr lang="es-ES" dirty="0" err="1" smtClean="0"/>
              <a:t>partits</a:t>
            </a:r>
            <a:r>
              <a:rPr lang="es-ES" dirty="0" smtClean="0"/>
              <a:t> que </a:t>
            </a:r>
            <a:r>
              <a:rPr lang="es-ES" dirty="0" err="1" smtClean="0"/>
              <a:t>governarien</a:t>
            </a:r>
            <a:r>
              <a:rPr lang="es-ES" dirty="0" smtClean="0"/>
              <a:t> la Generalitat, </a:t>
            </a:r>
            <a:r>
              <a:rPr lang="es-ES" dirty="0" err="1" smtClean="0"/>
              <a:t>on</a:t>
            </a:r>
            <a:r>
              <a:rPr lang="es-ES" dirty="0" smtClean="0"/>
              <a:t> es fa </a:t>
            </a:r>
            <a:r>
              <a:rPr lang="es-ES" dirty="0" err="1" smtClean="0"/>
              <a:t>menció</a:t>
            </a:r>
            <a:r>
              <a:rPr lang="es-ES" dirty="0" smtClean="0"/>
              <a:t> explícita a </a:t>
            </a:r>
            <a:r>
              <a:rPr lang="es-ES" dirty="0" err="1" smtClean="0"/>
              <a:t>l’assoliment</a:t>
            </a:r>
            <a:r>
              <a:rPr lang="es-ES" dirty="0" smtClean="0"/>
              <a:t> del 0,7%: “Incrementar </a:t>
            </a:r>
            <a:r>
              <a:rPr lang="es-ES" dirty="0" err="1" smtClean="0"/>
              <a:t>progressivament</a:t>
            </a:r>
            <a:r>
              <a:rPr lang="es-ES" dirty="0" smtClean="0"/>
              <a:t> </a:t>
            </a:r>
            <a:r>
              <a:rPr lang="es-ES" dirty="0" err="1" smtClean="0"/>
              <a:t>els</a:t>
            </a:r>
            <a:r>
              <a:rPr lang="es-ES" dirty="0" smtClean="0"/>
              <a:t> recursos </a:t>
            </a:r>
            <a:r>
              <a:rPr lang="es-ES" dirty="0" err="1" smtClean="0"/>
              <a:t>econòmics</a:t>
            </a:r>
            <a:r>
              <a:rPr lang="es-ES" dirty="0" smtClean="0"/>
              <a:t> que es destinen a la política de </a:t>
            </a:r>
            <a:r>
              <a:rPr lang="es-ES" dirty="0" err="1" smtClean="0"/>
              <a:t>cooperació</a:t>
            </a:r>
            <a:r>
              <a:rPr lang="es-ES" dirty="0" smtClean="0"/>
              <a:t> i de </a:t>
            </a:r>
            <a:r>
              <a:rPr lang="es-ES" dirty="0" err="1" smtClean="0"/>
              <a:t>solidaritat</a:t>
            </a:r>
            <a:r>
              <a:rPr lang="es-ES" dirty="0" smtClean="0"/>
              <a:t> internacional </a:t>
            </a:r>
            <a:r>
              <a:rPr lang="es-ES" dirty="0" err="1" smtClean="0"/>
              <a:t>fins</a:t>
            </a:r>
            <a:r>
              <a:rPr lang="es-ES" dirty="0" smtClean="0"/>
              <a:t> arribar, </a:t>
            </a:r>
            <a:r>
              <a:rPr lang="es-ES" dirty="0" err="1" smtClean="0"/>
              <a:t>com</a:t>
            </a:r>
            <a:r>
              <a:rPr lang="es-ES" dirty="0" smtClean="0"/>
              <a:t> a </a:t>
            </a:r>
            <a:r>
              <a:rPr lang="es-ES" dirty="0" err="1" smtClean="0"/>
              <a:t>mínim</a:t>
            </a:r>
            <a:r>
              <a:rPr lang="es-ES" dirty="0" smtClean="0"/>
              <a:t>, al 0,7% </a:t>
            </a:r>
            <a:r>
              <a:rPr lang="es-ES" dirty="0" err="1" smtClean="0"/>
              <a:t>dels</a:t>
            </a:r>
            <a:r>
              <a:rPr lang="es-ES" dirty="0" smtClean="0"/>
              <a:t> </a:t>
            </a:r>
            <a:r>
              <a:rPr lang="es-ES" dirty="0" err="1" smtClean="0"/>
              <a:t>tributs</a:t>
            </a:r>
            <a:r>
              <a:rPr lang="es-ES" dirty="0" smtClean="0"/>
              <a:t> propis del </a:t>
            </a:r>
            <a:r>
              <a:rPr lang="es-ES" dirty="0" err="1" smtClean="0"/>
              <a:t>pressupost</a:t>
            </a:r>
            <a:r>
              <a:rPr lang="es-ES" dirty="0" smtClean="0"/>
              <a:t> de la Generalitat </a:t>
            </a:r>
            <a:r>
              <a:rPr lang="es-ES" dirty="0" err="1" smtClean="0"/>
              <a:t>durant</a:t>
            </a:r>
            <a:r>
              <a:rPr lang="es-ES" dirty="0" smtClean="0"/>
              <a:t> </a:t>
            </a:r>
            <a:r>
              <a:rPr lang="es-ES" dirty="0" err="1" smtClean="0"/>
              <a:t>aquesta</a:t>
            </a:r>
            <a:r>
              <a:rPr lang="es-ES" dirty="0" smtClean="0"/>
              <a:t> legislatura i al 0,7% </a:t>
            </a:r>
            <a:r>
              <a:rPr lang="es-ES" dirty="0" err="1" smtClean="0"/>
              <a:t>dels</a:t>
            </a:r>
            <a:r>
              <a:rPr lang="es-ES" dirty="0" smtClean="0"/>
              <a:t> </a:t>
            </a:r>
            <a:r>
              <a:rPr lang="es-ES" dirty="0" err="1" smtClean="0"/>
              <a:t>ingressos</a:t>
            </a:r>
            <a:r>
              <a:rPr lang="es-ES" dirty="0" smtClean="0"/>
              <a:t> </a:t>
            </a:r>
            <a:r>
              <a:rPr lang="es-ES" dirty="0" err="1" smtClean="0"/>
              <a:t>incondicionats</a:t>
            </a:r>
            <a:r>
              <a:rPr lang="es-ES" dirty="0" smtClean="0"/>
              <a:t> a </a:t>
            </a:r>
            <a:r>
              <a:rPr lang="es-ES" dirty="0" err="1" smtClean="0"/>
              <a:t>l’any</a:t>
            </a:r>
            <a:r>
              <a:rPr lang="es-ES" dirty="0" smtClean="0"/>
              <a:t> 2010”</a:t>
            </a:r>
          </a:p>
          <a:p>
            <a:r>
              <a:rPr lang="ca-ES" dirty="0" smtClean="0"/>
              <a:t> </a:t>
            </a:r>
          </a:p>
          <a:p>
            <a:r>
              <a:rPr lang="es-ES" dirty="0" smtClean="0"/>
              <a:t>Entre el 2004 i el 2006 el </a:t>
            </a:r>
            <a:r>
              <a:rPr lang="es-ES" dirty="0" err="1" smtClean="0"/>
              <a:t>pressupost</a:t>
            </a:r>
            <a:r>
              <a:rPr lang="es-ES" dirty="0" smtClean="0"/>
              <a:t> de </a:t>
            </a:r>
            <a:r>
              <a:rPr lang="es-ES" dirty="0" err="1" smtClean="0"/>
              <a:t>l’ACCD</a:t>
            </a:r>
            <a:r>
              <a:rPr lang="es-ES" dirty="0" smtClean="0"/>
              <a:t> es duplica. </a:t>
            </a:r>
            <a:r>
              <a:rPr lang="es-ES" dirty="0" err="1" smtClean="0"/>
              <a:t>Els</a:t>
            </a:r>
            <a:r>
              <a:rPr lang="es-ES" dirty="0" smtClean="0"/>
              <a:t> </a:t>
            </a:r>
            <a:r>
              <a:rPr lang="es-ES" dirty="0" err="1" smtClean="0"/>
              <a:t>inicis</a:t>
            </a:r>
            <a:r>
              <a:rPr lang="es-ES" dirty="0" smtClean="0"/>
              <a:t> de </a:t>
            </a:r>
            <a:r>
              <a:rPr lang="es-ES" dirty="0" err="1" smtClean="0"/>
              <a:t>l’AOD</a:t>
            </a:r>
            <a:r>
              <a:rPr lang="es-ES" dirty="0" smtClean="0"/>
              <a:t> de la Generalitat cal </a:t>
            </a:r>
            <a:r>
              <a:rPr lang="es-ES" dirty="0" err="1" smtClean="0"/>
              <a:t>trobar</a:t>
            </a:r>
            <a:r>
              <a:rPr lang="es-ES" dirty="0" smtClean="0"/>
              <a:t>-los al 1986 </a:t>
            </a:r>
            <a:r>
              <a:rPr lang="es-ES" dirty="0" err="1" smtClean="0"/>
              <a:t>amb</a:t>
            </a:r>
            <a:r>
              <a:rPr lang="es-ES" dirty="0" smtClean="0"/>
              <a:t> la </a:t>
            </a:r>
            <a:r>
              <a:rPr lang="es-ES" dirty="0" err="1" smtClean="0"/>
              <a:t>reació</a:t>
            </a:r>
            <a:r>
              <a:rPr lang="es-ES" dirty="0" smtClean="0"/>
              <a:t> de la Partida </a:t>
            </a:r>
            <a:r>
              <a:rPr lang="es-ES" dirty="0" err="1" smtClean="0"/>
              <a:t>d’Ajuts</a:t>
            </a:r>
            <a:r>
              <a:rPr lang="es-ES" dirty="0" smtClean="0"/>
              <a:t> al tercer </a:t>
            </a:r>
            <a:r>
              <a:rPr lang="es-ES" dirty="0" err="1" smtClean="0"/>
              <a:t>Món</a:t>
            </a:r>
            <a:r>
              <a:rPr lang="es-ES" dirty="0" smtClean="0"/>
              <a:t> de la Generalitat </a:t>
            </a:r>
            <a:r>
              <a:rPr lang="es-ES" dirty="0" err="1" smtClean="0"/>
              <a:t>amb</a:t>
            </a:r>
            <a:r>
              <a:rPr lang="es-ES" dirty="0" smtClean="0"/>
              <a:t> 43.873€. Al 2003, la Partida </a:t>
            </a:r>
            <a:r>
              <a:rPr lang="es-ES" dirty="0" err="1" smtClean="0"/>
              <a:t>passa</a:t>
            </a:r>
            <a:r>
              <a:rPr lang="es-ES" dirty="0" smtClean="0"/>
              <a:t> a </a:t>
            </a:r>
            <a:r>
              <a:rPr lang="es-ES" dirty="0" err="1" smtClean="0"/>
              <a:t>anomenar</a:t>
            </a:r>
            <a:r>
              <a:rPr lang="es-ES" dirty="0" smtClean="0"/>
              <a:t>-se Partida de </a:t>
            </a:r>
            <a:r>
              <a:rPr lang="es-ES" dirty="0" err="1" smtClean="0"/>
              <a:t>Cooperació</a:t>
            </a:r>
            <a:r>
              <a:rPr lang="es-ES" dirty="0" smtClean="0"/>
              <a:t> i </a:t>
            </a:r>
            <a:r>
              <a:rPr lang="es-ES" dirty="0" err="1" smtClean="0"/>
              <a:t>Solidaritat</a:t>
            </a:r>
            <a:r>
              <a:rPr lang="es-ES" dirty="0" smtClean="0"/>
              <a:t> Internacional. </a:t>
            </a:r>
          </a:p>
          <a:p>
            <a:endParaRPr lang="es-ES" dirty="0"/>
          </a:p>
          <a:p>
            <a:r>
              <a:rPr lang="es-ES" dirty="0" smtClean="0"/>
              <a:t>El 2008 </a:t>
            </a:r>
            <a:r>
              <a:rPr lang="es-ES" dirty="0" err="1" smtClean="0"/>
              <a:t>s’arriba</a:t>
            </a:r>
            <a:r>
              <a:rPr lang="es-ES" dirty="0" smtClean="0"/>
              <a:t> al </a:t>
            </a:r>
            <a:r>
              <a:rPr lang="es-ES" dirty="0" err="1" smtClean="0"/>
              <a:t>punt</a:t>
            </a:r>
            <a:r>
              <a:rPr lang="es-ES" dirty="0" smtClean="0"/>
              <a:t> </a:t>
            </a:r>
            <a:r>
              <a:rPr lang="es-ES" dirty="0" err="1" smtClean="0"/>
              <a:t>màxim</a:t>
            </a:r>
            <a:r>
              <a:rPr lang="es-ES" dirty="0" smtClean="0"/>
              <a:t> </a:t>
            </a:r>
            <a:r>
              <a:rPr lang="es-ES" dirty="0" err="1" smtClean="0"/>
              <a:t>pressupostari</a:t>
            </a:r>
            <a:r>
              <a:rPr lang="es-ES" dirty="0" smtClean="0"/>
              <a:t> a partir </a:t>
            </a:r>
            <a:r>
              <a:rPr lang="es-ES" dirty="0" err="1" smtClean="0"/>
              <a:t>d’aleshores</a:t>
            </a:r>
            <a:r>
              <a:rPr lang="es-ES" dirty="0" smtClean="0"/>
              <a:t> el </a:t>
            </a:r>
            <a:r>
              <a:rPr lang="es-ES" dirty="0" err="1" smtClean="0"/>
              <a:t>pressupost</a:t>
            </a:r>
            <a:r>
              <a:rPr lang="es-ES" dirty="0" smtClean="0"/>
              <a:t> </a:t>
            </a:r>
            <a:r>
              <a:rPr lang="es-ES" dirty="0" err="1" smtClean="0"/>
              <a:t>davallarà</a:t>
            </a:r>
            <a:r>
              <a:rPr lang="es-ES" dirty="0" smtClean="0"/>
              <a:t> </a:t>
            </a:r>
            <a:r>
              <a:rPr lang="es-ES" dirty="0" err="1" smtClean="0"/>
              <a:t>fins</a:t>
            </a:r>
            <a:r>
              <a:rPr lang="es-ES" dirty="0" smtClean="0"/>
              <a:t> </a:t>
            </a:r>
            <a:r>
              <a:rPr lang="es-ES" dirty="0" err="1" smtClean="0"/>
              <a:t>els</a:t>
            </a:r>
            <a:r>
              <a:rPr lang="es-ES" dirty="0" smtClean="0"/>
              <a:t> 14,3M€ de 2014. Entre el 2011-2014, a </a:t>
            </a:r>
            <a:r>
              <a:rPr lang="es-ES" dirty="0" err="1" smtClean="0"/>
              <a:t>més</a:t>
            </a:r>
            <a:r>
              <a:rPr lang="es-ES" dirty="0" smtClean="0"/>
              <a:t> de les </a:t>
            </a:r>
            <a:r>
              <a:rPr lang="es-ES" dirty="0" err="1" smtClean="0"/>
              <a:t>retallades</a:t>
            </a:r>
            <a:r>
              <a:rPr lang="es-ES" dirty="0" smtClean="0"/>
              <a:t>, </a:t>
            </a:r>
            <a:r>
              <a:rPr lang="es-ES" dirty="0" err="1" smtClean="0"/>
              <a:t>l’enfocament</a:t>
            </a:r>
            <a:r>
              <a:rPr lang="es-ES" dirty="0" smtClean="0"/>
              <a:t> de la </a:t>
            </a:r>
            <a:r>
              <a:rPr lang="es-ES" dirty="0" err="1" smtClean="0"/>
              <a:t>cooperació</a:t>
            </a:r>
            <a:r>
              <a:rPr lang="es-ES" dirty="0" smtClean="0"/>
              <a:t> catalana va explorar </a:t>
            </a:r>
            <a:r>
              <a:rPr lang="es-ES" dirty="0" err="1" smtClean="0"/>
              <a:t>mecanismes</a:t>
            </a:r>
            <a:r>
              <a:rPr lang="es-ES" dirty="0" smtClean="0"/>
              <a:t> per impulsar la </a:t>
            </a:r>
            <a:r>
              <a:rPr lang="es-ES" dirty="0" err="1" smtClean="0"/>
              <a:t>cooperació</a:t>
            </a:r>
            <a:r>
              <a:rPr lang="es-ES" dirty="0" smtClean="0"/>
              <a:t> empresarial.</a:t>
            </a:r>
          </a:p>
          <a:p>
            <a:endParaRPr lang="es-ES" dirty="0"/>
          </a:p>
          <a:p>
            <a:r>
              <a:rPr lang="es-ES" dirty="0" smtClean="0">
                <a:hlinkClick r:id="rId2"/>
              </a:rPr>
              <a:t>http://www.media.cat/anuari/cooperacio-al-desenvolupament-s-a/</a:t>
            </a:r>
            <a:r>
              <a:rPr lang="es-ES" dirty="0" smtClean="0"/>
              <a:t> </a:t>
            </a:r>
          </a:p>
          <a:p>
            <a:r>
              <a:rPr lang="es-ES" dirty="0" smtClean="0">
                <a:hlinkClick r:id="rId3"/>
              </a:rPr>
              <a:t>http://realitatajut.org/uploads/document/file/398/AOD_2012_VERSI__LLARGA.pdf</a:t>
            </a:r>
            <a:r>
              <a:rPr lang="es-ES" dirty="0" smtClean="0"/>
              <a:t> </a:t>
            </a:r>
          </a:p>
          <a:p>
            <a:r>
              <a:rPr lang="es-ES" dirty="0" smtClean="0">
                <a:hlinkClick r:id="rId4"/>
              </a:rPr>
              <a:t>http://realitatajut.org/</a:t>
            </a:r>
            <a:r>
              <a:rPr lang="es-ES" dirty="0" smtClean="0"/>
              <a:t> </a:t>
            </a:r>
          </a:p>
          <a:p>
            <a:endParaRPr lang="es-ES" dirty="0"/>
          </a:p>
        </p:txBody>
      </p:sp>
    </p:spTree>
    <p:extLst>
      <p:ext uri="{BB962C8B-B14F-4D97-AF65-F5344CB8AC3E}">
        <p14:creationId xmlns:p14="http://schemas.microsoft.com/office/powerpoint/2010/main" val="3906765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33350"/>
            <a:ext cx="8426450"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72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41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19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332656"/>
            <a:ext cx="7992888" cy="6247864"/>
          </a:xfrm>
          <a:prstGeom prst="rect">
            <a:avLst/>
          </a:prstGeom>
        </p:spPr>
        <p:txBody>
          <a:bodyPr wrap="square">
            <a:spAutoFit/>
          </a:bodyPr>
          <a:lstStyle/>
          <a:p>
            <a:endParaRPr lang="ca-ES" sz="1600" dirty="0" smtClean="0"/>
          </a:p>
          <a:p>
            <a:r>
              <a:rPr lang="ca-ES" sz="1600" dirty="0" smtClean="0"/>
              <a:t>Tot </a:t>
            </a:r>
            <a:r>
              <a:rPr lang="ca-ES" sz="1600" dirty="0"/>
              <a:t>això legitimat per un </a:t>
            </a:r>
            <a:r>
              <a:rPr lang="ca-ES" sz="1600" b="1" dirty="0"/>
              <a:t>imperatiu moral</a:t>
            </a:r>
            <a:r>
              <a:rPr lang="ca-ES" sz="1600" dirty="0"/>
              <a:t> d’Occident de modernitzar i fer sortir de la pobresa als països perifèrics basat (discurs Truman, 1949) en la superioritat tecnològica i la creença en la tecnologia com a camí cap a la modernització.</a:t>
            </a:r>
          </a:p>
          <a:p>
            <a:r>
              <a:rPr lang="ca-ES" sz="1600" dirty="0"/>
              <a:t> </a:t>
            </a:r>
          </a:p>
          <a:p>
            <a:r>
              <a:rPr lang="es-ES" sz="1600" dirty="0"/>
              <a:t>La </a:t>
            </a:r>
            <a:r>
              <a:rPr lang="es-ES" sz="1600" b="1" dirty="0" err="1"/>
              <a:t>consolidació</a:t>
            </a:r>
            <a:r>
              <a:rPr lang="es-ES" sz="1600" b="1" dirty="0"/>
              <a:t> </a:t>
            </a:r>
            <a:r>
              <a:rPr lang="es-ES" sz="1600" dirty="0"/>
              <a:t>del Sistema de </a:t>
            </a:r>
            <a:r>
              <a:rPr lang="es-ES" sz="1600" dirty="0" err="1"/>
              <a:t>Cooperació</a:t>
            </a:r>
            <a:r>
              <a:rPr lang="es-ES" sz="1600" dirty="0"/>
              <a:t> Internacional per al </a:t>
            </a:r>
            <a:r>
              <a:rPr lang="es-ES" sz="1600" dirty="0" err="1"/>
              <a:t>Desenvolupament</a:t>
            </a:r>
            <a:r>
              <a:rPr lang="es-ES" sz="1600" dirty="0"/>
              <a:t> es </a:t>
            </a:r>
            <a:r>
              <a:rPr lang="es-ES" sz="1600" dirty="0" err="1"/>
              <a:t>dóna</a:t>
            </a:r>
            <a:r>
              <a:rPr lang="es-ES" sz="1600" dirty="0"/>
              <a:t> a </a:t>
            </a:r>
            <a:r>
              <a:rPr lang="es-ES" sz="1600" dirty="0" err="1"/>
              <a:t>l’Europa</a:t>
            </a:r>
            <a:r>
              <a:rPr lang="es-ES" sz="1600" dirty="0"/>
              <a:t> de la postguerra:</a:t>
            </a:r>
          </a:p>
          <a:p>
            <a:r>
              <a:rPr lang="ca-ES" sz="1600" dirty="0"/>
              <a:t> </a:t>
            </a:r>
          </a:p>
          <a:p>
            <a:r>
              <a:rPr lang="es-ES" sz="1600" dirty="0"/>
              <a:t>1948 </a:t>
            </a:r>
            <a:r>
              <a:rPr lang="es-ES" sz="1600" dirty="0" err="1"/>
              <a:t>Organització</a:t>
            </a:r>
            <a:r>
              <a:rPr lang="es-ES" sz="1600" dirty="0"/>
              <a:t> Europea de </a:t>
            </a:r>
            <a:r>
              <a:rPr lang="es-ES" sz="1600" dirty="0" err="1"/>
              <a:t>Cooperació</a:t>
            </a:r>
            <a:r>
              <a:rPr lang="es-ES" sz="1600" dirty="0"/>
              <a:t> </a:t>
            </a:r>
            <a:r>
              <a:rPr lang="es-ES" sz="1600" dirty="0" err="1"/>
              <a:t>Econòmica</a:t>
            </a:r>
            <a:r>
              <a:rPr lang="es-ES" sz="1600" dirty="0"/>
              <a:t> (OECE): </a:t>
            </a:r>
            <a:r>
              <a:rPr lang="es-ES" sz="1600" dirty="0" err="1"/>
              <a:t>ens</a:t>
            </a:r>
            <a:r>
              <a:rPr lang="es-ES" sz="1600" dirty="0"/>
              <a:t> per coordinar el Pla Marshall i fomentar la </a:t>
            </a:r>
            <a:r>
              <a:rPr lang="es-ES" sz="1600" dirty="0" err="1"/>
              <a:t>cooperació</a:t>
            </a:r>
            <a:r>
              <a:rPr lang="es-ES" sz="1600" dirty="0"/>
              <a:t> </a:t>
            </a:r>
            <a:r>
              <a:rPr lang="es-ES" sz="1600" dirty="0" err="1"/>
              <a:t>econòmica</a:t>
            </a:r>
            <a:r>
              <a:rPr lang="es-ES" sz="1600" dirty="0"/>
              <a:t> a Europa. </a:t>
            </a:r>
            <a:endParaRPr lang="es-ES" sz="1600" dirty="0" smtClean="0"/>
          </a:p>
          <a:p>
            <a:endParaRPr lang="es-ES" sz="1600" dirty="0"/>
          </a:p>
          <a:p>
            <a:endParaRPr lang="es-ES" sz="1600" dirty="0" smtClean="0"/>
          </a:p>
          <a:p>
            <a:endParaRPr lang="es-ES" sz="1600" dirty="0"/>
          </a:p>
          <a:p>
            <a:endParaRPr lang="es-ES" sz="1600" dirty="0"/>
          </a:p>
          <a:p>
            <a:r>
              <a:rPr lang="ca-ES" sz="1600" dirty="0"/>
              <a:t> </a:t>
            </a:r>
          </a:p>
          <a:p>
            <a:r>
              <a:rPr lang="it-IT" sz="1600" dirty="0"/>
              <a:t>1957 Comunitat Econòmica Europea (CEE) </a:t>
            </a:r>
          </a:p>
          <a:p>
            <a:r>
              <a:rPr lang="ca-ES" sz="1600" dirty="0"/>
              <a:t> </a:t>
            </a:r>
          </a:p>
          <a:p>
            <a:r>
              <a:rPr lang="ca-ES" sz="1600" dirty="0"/>
              <a:t>1960 l’OECE es transforma en l’Organització per a la Cooperació i el Desenvolupament Econòmic (OCDE): ens per coordinar esforços i agrupar informació econòmica dels seus membres (30 principals països desenvolupats)</a:t>
            </a:r>
          </a:p>
          <a:p>
            <a:r>
              <a:rPr lang="ca-ES" sz="1600" dirty="0"/>
              <a:t> </a:t>
            </a:r>
          </a:p>
          <a:p>
            <a:r>
              <a:rPr lang="ca-ES" sz="1600" dirty="0"/>
              <a:t>1960 creació del Comitè d’Ajut al Desenvolupament (CAD) dins de l’OCDE: ens per centralitzar informació, avaluació i coordinació de les polítiques d’ajut al desenvolupament dels països de l’OCDE</a:t>
            </a:r>
          </a:p>
          <a:p>
            <a:endParaRPr lang="ca-ES" sz="16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852936"/>
            <a:ext cx="31527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717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12725"/>
            <a:ext cx="8820150" cy="643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73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76672"/>
            <a:ext cx="7272808" cy="5909310"/>
          </a:xfrm>
          <a:prstGeom prst="rect">
            <a:avLst/>
          </a:prstGeom>
        </p:spPr>
        <p:txBody>
          <a:bodyPr wrap="square">
            <a:spAutoFit/>
          </a:bodyPr>
          <a:lstStyle/>
          <a:p>
            <a:r>
              <a:rPr lang="pt-BR" b="1" dirty="0" smtClean="0"/>
              <a:t>AJUT </a:t>
            </a:r>
            <a:r>
              <a:rPr lang="pt-BR" b="1" dirty="0"/>
              <a:t>OFICIAL AL DESENVOLUPAMENT (AOD):</a:t>
            </a:r>
            <a:endParaRPr lang="pt-BR" dirty="0"/>
          </a:p>
          <a:p>
            <a:endParaRPr lang="ca-ES" dirty="0" smtClean="0"/>
          </a:p>
          <a:p>
            <a:r>
              <a:rPr lang="ca-ES" dirty="0" smtClean="0"/>
              <a:t>Ajut </a:t>
            </a:r>
            <a:r>
              <a:rPr lang="ca-ES" dirty="0"/>
              <a:t>que transfereix recursos d’origen públic d’un país ric a un país pobre i que compleix les quatre condicions exigides pel CAD (Comitè d’Ajut al Desenvolupament) de l’OCDE (Organització per a la Cooperació i el Desenvolupament Econòmic). </a:t>
            </a:r>
            <a:endParaRPr lang="ca-ES" dirty="0" smtClean="0"/>
          </a:p>
          <a:p>
            <a:endParaRPr lang="ca-ES" dirty="0"/>
          </a:p>
          <a:p>
            <a:r>
              <a:rPr lang="ca-ES" dirty="0" smtClean="0"/>
              <a:t>Condicions</a:t>
            </a:r>
            <a:r>
              <a:rPr lang="ca-ES" dirty="0"/>
              <a:t>:</a:t>
            </a:r>
          </a:p>
          <a:p>
            <a:r>
              <a:rPr lang="ca-ES" dirty="0"/>
              <a:t> </a:t>
            </a:r>
          </a:p>
          <a:p>
            <a:r>
              <a:rPr lang="es-ES" dirty="0" err="1"/>
              <a:t>Els</a:t>
            </a:r>
            <a:r>
              <a:rPr lang="es-ES" dirty="0"/>
              <a:t> recursos </a:t>
            </a:r>
            <a:r>
              <a:rPr lang="es-ES" dirty="0" err="1"/>
              <a:t>deuen</a:t>
            </a:r>
            <a:r>
              <a:rPr lang="es-ES" dirty="0"/>
              <a:t> </a:t>
            </a:r>
            <a:r>
              <a:rPr lang="es-ES" dirty="0" err="1"/>
              <a:t>tenir</a:t>
            </a:r>
            <a:r>
              <a:rPr lang="es-ES" dirty="0"/>
              <a:t> un origen </a:t>
            </a:r>
            <a:r>
              <a:rPr lang="es-ES" dirty="0" err="1"/>
              <a:t>públic</a:t>
            </a:r>
            <a:r>
              <a:rPr lang="es-ES" dirty="0"/>
              <a:t> al país </a:t>
            </a:r>
            <a:r>
              <a:rPr lang="es-ES" dirty="0" err="1"/>
              <a:t>donant</a:t>
            </a:r>
            <a:endParaRPr lang="es-ES" dirty="0"/>
          </a:p>
          <a:p>
            <a:r>
              <a:rPr lang="ca-ES" dirty="0"/>
              <a:t>L’ajut deu destinar-se a la promoció del desenvolupament econòmic i el benestar social</a:t>
            </a:r>
          </a:p>
          <a:p>
            <a:r>
              <a:rPr lang="es-ES" dirty="0"/>
              <a:t>El país receptor </a:t>
            </a:r>
            <a:r>
              <a:rPr lang="es-ES" dirty="0" err="1"/>
              <a:t>deu</a:t>
            </a:r>
            <a:r>
              <a:rPr lang="es-ES" dirty="0"/>
              <a:t> constar a la </a:t>
            </a:r>
            <a:r>
              <a:rPr lang="es-ES" dirty="0" err="1"/>
              <a:t>llista</a:t>
            </a:r>
            <a:r>
              <a:rPr lang="es-ES" dirty="0"/>
              <a:t> del CAD</a:t>
            </a:r>
          </a:p>
          <a:p>
            <a:r>
              <a:rPr lang="fr-FR" dirty="0"/>
              <a:t>Les </a:t>
            </a:r>
            <a:r>
              <a:rPr lang="fr-FR" dirty="0" err="1"/>
              <a:t>ajudes</a:t>
            </a:r>
            <a:r>
              <a:rPr lang="fr-FR" dirty="0"/>
              <a:t> han de tenir un </a:t>
            </a:r>
            <a:r>
              <a:rPr lang="fr-FR" dirty="0" err="1"/>
              <a:t>un</a:t>
            </a:r>
            <a:r>
              <a:rPr lang="fr-FR" dirty="0"/>
              <a:t> grau de </a:t>
            </a:r>
            <a:r>
              <a:rPr lang="fr-FR" dirty="0" err="1"/>
              <a:t>concessionalitat</a:t>
            </a:r>
            <a:r>
              <a:rPr lang="fr-FR" dirty="0"/>
              <a:t> (grau de </a:t>
            </a:r>
            <a:r>
              <a:rPr lang="fr-FR" dirty="0" err="1"/>
              <a:t>millora</a:t>
            </a:r>
            <a:r>
              <a:rPr lang="fr-FR" dirty="0"/>
              <a:t> de les </a:t>
            </a:r>
            <a:r>
              <a:rPr lang="fr-FR" dirty="0" err="1"/>
              <a:t>condicions</a:t>
            </a:r>
            <a:r>
              <a:rPr lang="fr-FR" dirty="0"/>
              <a:t> de </a:t>
            </a:r>
            <a:r>
              <a:rPr lang="fr-FR" dirty="0" err="1"/>
              <a:t>mercat</a:t>
            </a:r>
            <a:r>
              <a:rPr lang="fr-FR" dirty="0"/>
              <a:t>) </a:t>
            </a:r>
            <a:r>
              <a:rPr lang="fr-FR" dirty="0" err="1"/>
              <a:t>mínim</a:t>
            </a:r>
            <a:r>
              <a:rPr lang="fr-FR" dirty="0"/>
              <a:t> </a:t>
            </a:r>
            <a:r>
              <a:rPr lang="fr-FR" dirty="0" err="1"/>
              <a:t>del</a:t>
            </a:r>
            <a:r>
              <a:rPr lang="fr-FR" dirty="0"/>
              <a:t> 25</a:t>
            </a:r>
            <a:r>
              <a:rPr lang="fr-FR" dirty="0" smtClean="0"/>
              <a:t>%</a:t>
            </a:r>
          </a:p>
          <a:p>
            <a:endParaRPr lang="fr-FR" dirty="0" smtClean="0"/>
          </a:p>
          <a:p>
            <a:endParaRPr lang="fr-FR" dirty="0"/>
          </a:p>
          <a:p>
            <a:endParaRPr lang="fr-FR" dirty="0" smtClean="0"/>
          </a:p>
          <a:p>
            <a:endParaRPr lang="fr-FR" dirty="0"/>
          </a:p>
          <a:p>
            <a:endParaRPr lang="fr-FR" dirty="0"/>
          </a:p>
          <a:p>
            <a:r>
              <a:rPr lang="ca-ES" dirty="0"/>
              <a:t>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688205"/>
            <a:ext cx="2286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86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260648"/>
            <a:ext cx="8136904" cy="6032421"/>
          </a:xfrm>
          <a:prstGeom prst="rect">
            <a:avLst/>
          </a:prstGeom>
        </p:spPr>
        <p:txBody>
          <a:bodyPr wrap="square">
            <a:spAutoFit/>
          </a:bodyPr>
          <a:lstStyle/>
          <a:p>
            <a:r>
              <a:rPr lang="ca-ES" sz="1600" b="1" dirty="0" smtClean="0"/>
              <a:t>TIPUS </a:t>
            </a:r>
            <a:r>
              <a:rPr lang="ca-ES" sz="1600" b="1" dirty="0"/>
              <a:t>D’AOD</a:t>
            </a:r>
            <a:endParaRPr lang="ca-ES" sz="1600" dirty="0"/>
          </a:p>
          <a:p>
            <a:r>
              <a:rPr lang="ca-ES" sz="1600" b="1" dirty="0"/>
              <a:t> </a:t>
            </a:r>
            <a:endParaRPr lang="ca-ES" sz="1600" dirty="0"/>
          </a:p>
          <a:p>
            <a:r>
              <a:rPr lang="pt-BR" sz="1600" b="1" dirty="0" err="1"/>
              <a:t>Públic</a:t>
            </a:r>
            <a:r>
              <a:rPr lang="pt-BR" sz="1600" b="1" dirty="0"/>
              <a:t> Bilateral</a:t>
            </a:r>
            <a:r>
              <a:rPr lang="pt-BR" sz="1600" dirty="0"/>
              <a:t>: </a:t>
            </a:r>
            <a:r>
              <a:rPr lang="pt-BR" sz="1600" dirty="0" err="1"/>
              <a:t>ajut</a:t>
            </a:r>
            <a:r>
              <a:rPr lang="pt-BR" sz="1600" dirty="0"/>
              <a:t> </a:t>
            </a:r>
            <a:r>
              <a:rPr lang="pt-BR" sz="1600" dirty="0" err="1"/>
              <a:t>canalitzat</a:t>
            </a:r>
            <a:r>
              <a:rPr lang="pt-BR" sz="1600" dirty="0"/>
              <a:t> de </a:t>
            </a:r>
            <a:r>
              <a:rPr lang="pt-BR" sz="1600" dirty="0" err="1"/>
              <a:t>govern</a:t>
            </a:r>
            <a:r>
              <a:rPr lang="pt-BR" sz="1600" dirty="0"/>
              <a:t> a </a:t>
            </a:r>
            <a:r>
              <a:rPr lang="pt-BR" sz="1600" dirty="0" err="1"/>
              <a:t>govern</a:t>
            </a:r>
            <a:endParaRPr lang="pt-BR" sz="1600" dirty="0"/>
          </a:p>
          <a:p>
            <a:r>
              <a:rPr lang="ca-ES" sz="1600" b="1" dirty="0" smtClean="0"/>
              <a:t>Públic </a:t>
            </a:r>
            <a:r>
              <a:rPr lang="ca-ES" sz="1600" b="1" dirty="0"/>
              <a:t>Multilateral</a:t>
            </a:r>
            <a:r>
              <a:rPr lang="ca-ES" sz="1600" dirty="0"/>
              <a:t>: ajut canalitzat a través d’organismes internacionals (agències de les Nacions Unides -Banc Mundial, OMS, FAO, PNUD, UNICEF, ACNUR- i la UE)</a:t>
            </a:r>
          </a:p>
          <a:p>
            <a:r>
              <a:rPr lang="ca-ES" sz="1600" b="1" dirty="0" smtClean="0"/>
              <a:t>Privat</a:t>
            </a:r>
            <a:r>
              <a:rPr lang="ca-ES" sz="1600" dirty="0"/>
              <a:t>: ajut canalitzat a través d’ONG (quotes, campanyes, merchandising, comerç just, </a:t>
            </a:r>
            <a:r>
              <a:rPr lang="ca-ES" sz="1600" dirty="0" err="1"/>
              <a:t>etc</a:t>
            </a:r>
            <a:r>
              <a:rPr lang="ca-ES" sz="1600" dirty="0"/>
              <a:t>)</a:t>
            </a:r>
          </a:p>
          <a:p>
            <a:r>
              <a:rPr lang="ca-ES" sz="1600" dirty="0"/>
              <a:t> </a:t>
            </a:r>
          </a:p>
          <a:p>
            <a:r>
              <a:rPr lang="ca-ES" sz="1600" b="1" dirty="0"/>
              <a:t>Ajut lligat o deslligat</a:t>
            </a:r>
            <a:endParaRPr lang="ca-ES" sz="1600" dirty="0"/>
          </a:p>
          <a:p>
            <a:r>
              <a:rPr lang="ca-ES" sz="1600" dirty="0" smtClean="0"/>
              <a:t>L’ajut </a:t>
            </a:r>
            <a:r>
              <a:rPr lang="ca-ES" sz="1600" dirty="0"/>
              <a:t>és lligat o deslligat depenent del grau d’obligació dels països receptors de gastar l’ajut rebut en empreses del país donant (crèdits FAD, per exemple)</a:t>
            </a:r>
          </a:p>
          <a:p>
            <a:r>
              <a:rPr lang="ca-ES" sz="1600" dirty="0"/>
              <a:t> </a:t>
            </a:r>
            <a:r>
              <a:rPr lang="ca-ES" sz="1600" b="1" dirty="0" smtClean="0"/>
              <a:t>Ajut </a:t>
            </a:r>
            <a:r>
              <a:rPr lang="ca-ES" sz="1600" b="1" dirty="0"/>
              <a:t>financer</a:t>
            </a:r>
            <a:r>
              <a:rPr lang="ca-ES" sz="1600" dirty="0"/>
              <a:t>: crèdits, préstecs i subvencions vehiculats a través de programes i projectes / recolzament pressupostari. L’ajut financer sempre es vincula a l’adopció de determinades polítiques econòmiques.</a:t>
            </a:r>
          </a:p>
          <a:p>
            <a:r>
              <a:rPr lang="ca-ES" sz="1600" b="1" dirty="0" smtClean="0"/>
              <a:t>Ajut </a:t>
            </a:r>
            <a:r>
              <a:rPr lang="ca-ES" sz="1600" b="1" dirty="0"/>
              <a:t>tècnic</a:t>
            </a:r>
            <a:r>
              <a:rPr lang="ca-ES" sz="1600" dirty="0"/>
              <a:t>: assessorament, formacions i consultoria. Modalitat utilitzada als programes Sud-Sud per l’escassa disponibilitat financera d’aquests : metges cubans a Guatemala, enginyers algerians a Mali</a:t>
            </a:r>
          </a:p>
          <a:p>
            <a:r>
              <a:rPr lang="ca-ES" sz="1600" dirty="0"/>
              <a:t> </a:t>
            </a:r>
            <a:r>
              <a:rPr lang="ca-ES" sz="1600" b="1" dirty="0" smtClean="0"/>
              <a:t>Ajut </a:t>
            </a:r>
            <a:r>
              <a:rPr lang="ca-ES" sz="1600" b="1" dirty="0"/>
              <a:t>humanitari </a:t>
            </a:r>
            <a:r>
              <a:rPr lang="ca-ES" sz="1600" dirty="0"/>
              <a:t>: ajut atorgat en cas de catàstrofes naturals o conflictes armats (no és AOD </a:t>
            </a:r>
            <a:r>
              <a:rPr lang="ca-ES" sz="1600" dirty="0" err="1"/>
              <a:t>strictu</a:t>
            </a:r>
            <a:r>
              <a:rPr lang="ca-ES" sz="1600" dirty="0"/>
              <a:t> sensu perquè no es vincula al desenvolupament al ser de curt termini)</a:t>
            </a:r>
          </a:p>
          <a:p>
            <a:r>
              <a:rPr lang="ca-ES" sz="1600" b="1" dirty="0" smtClean="0"/>
              <a:t>Ajut </a:t>
            </a:r>
            <a:r>
              <a:rPr lang="ca-ES" sz="1600" b="1" dirty="0"/>
              <a:t>alimentari</a:t>
            </a:r>
            <a:r>
              <a:rPr lang="ca-ES" sz="1600" dirty="0"/>
              <a:t>: transferència d’aliments a països amb dificultats. Ha servir per </a:t>
            </a:r>
            <a:r>
              <a:rPr lang="ca-ES" sz="1600" dirty="0" err="1"/>
              <a:t>evaquar</a:t>
            </a:r>
            <a:r>
              <a:rPr lang="ca-ES" sz="1600" dirty="0"/>
              <a:t> excedents agrícoles dels països del Nord. Distorsiona els mercats locals dels països receptors a </a:t>
            </a:r>
            <a:r>
              <a:rPr lang="ca-ES" sz="1600" dirty="0" err="1"/>
              <a:t>l’esfonsar</a:t>
            </a:r>
            <a:r>
              <a:rPr lang="ca-ES" sz="1600" dirty="0"/>
              <a:t> productors i venedors locals i pot crear dependències i modificacions dels hàbits alimentaris (llet en pols a l’Africa </a:t>
            </a:r>
            <a:r>
              <a:rPr lang="ca-ES" sz="1600" dirty="0" err="1"/>
              <a:t>Sudsahariana</a:t>
            </a:r>
            <a:r>
              <a:rPr lang="ca-ES" sz="1600" dirty="0"/>
              <a:t>). Afecta també a la </a:t>
            </a:r>
            <a:r>
              <a:rPr lang="ca-ES" sz="1600" b="1" dirty="0"/>
              <a:t>Sobirania Alimentària</a:t>
            </a:r>
            <a:r>
              <a:rPr lang="ca-ES" sz="1600" dirty="0"/>
              <a:t> dels pobles.</a:t>
            </a:r>
          </a:p>
          <a:p>
            <a:endParaRPr lang="ca-ES" dirty="0"/>
          </a:p>
        </p:txBody>
      </p:sp>
    </p:spTree>
    <p:extLst>
      <p:ext uri="{BB962C8B-B14F-4D97-AF65-F5344CB8AC3E}">
        <p14:creationId xmlns:p14="http://schemas.microsoft.com/office/powerpoint/2010/main" val="225146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3665" y="789290"/>
            <a:ext cx="7560840" cy="5262979"/>
          </a:xfrm>
          <a:prstGeom prst="rect">
            <a:avLst/>
          </a:prstGeom>
        </p:spPr>
        <p:txBody>
          <a:bodyPr wrap="square">
            <a:spAutoFit/>
          </a:bodyPr>
          <a:lstStyle/>
          <a:p>
            <a:r>
              <a:rPr lang="fr-FR" sz="1600" b="1" dirty="0"/>
              <a:t>1 – UN MÓN EN DESENVOLUPAMENT MÉS HETEROGENI</a:t>
            </a:r>
            <a:endParaRPr lang="fr-FR" sz="1600" dirty="0"/>
          </a:p>
          <a:p>
            <a:r>
              <a:rPr lang="ca-ES" sz="1600" dirty="0"/>
              <a:t>PMA I OCDE: ESTANCATS </a:t>
            </a:r>
          </a:p>
          <a:p>
            <a:r>
              <a:rPr lang="fr-FR" sz="1600" dirty="0"/>
              <a:t>POTÈNCIES EMERGENTS I PVD: CREIXEMENT DISPERS</a:t>
            </a:r>
          </a:p>
          <a:p>
            <a:r>
              <a:rPr lang="ca-ES" sz="1600" dirty="0"/>
              <a:t>POLÍTICA DE COOPERACIÓ: ESPECIALITZACIÓ EN PMA O ACOMPANYAMENT ALS PAÏSOS EXITOSOS DE RENDA MITJANA (EFECTE MULTIPLICADOR)</a:t>
            </a:r>
          </a:p>
          <a:p>
            <a:r>
              <a:rPr lang="ca-ES" sz="1600" b="1" dirty="0"/>
              <a:t>2 – MÓN MULTIPOLAR</a:t>
            </a:r>
            <a:endParaRPr lang="ca-ES" sz="1600" dirty="0"/>
          </a:p>
          <a:p>
            <a:r>
              <a:rPr lang="ca-ES" sz="1600" dirty="0"/>
              <a:t>ACTORS CLAUS DEL SISTEMA INTERNACIONAL: BRIC, G-22, EGIPTE, TURQUIA, IRAN, BILL &amp; MELINDA GATES FOUNDATION</a:t>
            </a:r>
          </a:p>
          <a:p>
            <a:r>
              <a:rPr lang="ca-ES" sz="1600" dirty="0"/>
              <a:t>SISTEMA DE COOPERACIÓ ELITISTA O INCLOENT? CAL REPENSAR EL SISTEMA DE GOVERNANÇA (ONU, CRITERIS CAD, DECL. PARÍS)</a:t>
            </a:r>
          </a:p>
          <a:p>
            <a:r>
              <a:rPr lang="ca-ES" sz="1600" b="1" dirty="0"/>
              <a:t>3 – UN MÓN NECESSITAT DE BÉNS PÚBLICS</a:t>
            </a:r>
            <a:endParaRPr lang="ca-ES" sz="1600" dirty="0"/>
          </a:p>
          <a:p>
            <a:r>
              <a:rPr lang="ca-ES" sz="1600" dirty="0"/>
              <a:t>S'HA GENERAT INTERDEPENDÈNCIA PERÒ NO ELS MECANISMES PER GOVERNAR-LA: COMPLIMENT DELS TRACTATS CLIMÀTICS, VACUNA CONTRA MALÀRIA, ETC.</a:t>
            </a:r>
          </a:p>
          <a:p>
            <a:r>
              <a:rPr lang="ca-ES" sz="1600" b="1" dirty="0"/>
              <a:t>4 – CREIXENT PAPER DEL SECTOR PRIVAT</a:t>
            </a:r>
            <a:endParaRPr lang="ca-ES" sz="1600" dirty="0"/>
          </a:p>
          <a:p>
            <a:r>
              <a:rPr lang="es-ES" sz="1600" dirty="0"/>
              <a:t>CONF. BUSAN (2011): DAVANT DE LA DISMINUCIÓ AJUT OFICIAL AUGMENTA INSTRUMENTS INVERSIÓ FINANCERA EN </a:t>
            </a:r>
            <a:r>
              <a:rPr lang="es-ES" sz="1600" dirty="0" smtClean="0"/>
              <a:t>COOPERACIÓ</a:t>
            </a:r>
          </a:p>
          <a:p>
            <a:endParaRPr lang="es-ES" sz="1600" dirty="0"/>
          </a:p>
          <a:p>
            <a:endParaRPr lang="es-ES" sz="1600" dirty="0" smtClean="0"/>
          </a:p>
          <a:p>
            <a:endParaRPr lang="es-ES" sz="1600" dirty="0"/>
          </a:p>
          <a:p>
            <a:endParaRPr lang="es-ES" sz="1600" dirty="0" smtClean="0"/>
          </a:p>
          <a:p>
            <a:endParaRPr lang="es-ES" sz="1600" dirty="0"/>
          </a:p>
        </p:txBody>
      </p:sp>
      <p:sp>
        <p:nvSpPr>
          <p:cNvPr id="3" name="2 Rectángulo"/>
          <p:cNvSpPr/>
          <p:nvPr/>
        </p:nvSpPr>
        <p:spPr>
          <a:xfrm>
            <a:off x="3995936" y="476672"/>
            <a:ext cx="41044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NOVA ARQUITECTURA DE L’AJUT</a:t>
            </a:r>
            <a:endParaRPr lang="ca-ES" b="1"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653136"/>
            <a:ext cx="23145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1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97346"/>
            <a:ext cx="3456384" cy="6740307"/>
          </a:xfrm>
          <a:prstGeom prst="rect">
            <a:avLst/>
          </a:prstGeom>
        </p:spPr>
        <p:txBody>
          <a:bodyPr wrap="square">
            <a:spAutoFit/>
          </a:bodyPr>
          <a:lstStyle/>
          <a:p>
            <a:r>
              <a:rPr lang="ca-ES" sz="1600" b="1" dirty="0" smtClean="0"/>
              <a:t>QUADRE </a:t>
            </a:r>
            <a:r>
              <a:rPr lang="ca-ES" sz="1600" b="1" dirty="0"/>
              <a:t>DE LA DISTRIBUCIÓ GENERAL DE L’ESFORÇ EN COOPERACIÓ INTERNACIONAL DELS PAÏSOS DE L'OCDE EN TERMES DEL SEU PIB AMB LES OSCIL·LACIONS 2011-2012 (FONT OCDE)</a:t>
            </a:r>
            <a:br>
              <a:rPr lang="ca-ES" sz="1600" b="1" dirty="0"/>
            </a:br>
            <a:r>
              <a:rPr lang="ca-ES" sz="1600" b="1" dirty="0"/>
              <a:t/>
            </a:r>
            <a:br>
              <a:rPr lang="ca-ES" sz="1600" b="1" dirty="0"/>
            </a:br>
            <a:r>
              <a:rPr lang="ca-ES" sz="1600" b="1" dirty="0"/>
              <a:t>AL 2011 L'AOD NETA DELS 23 PAÏSOS DEL CAD VA SER 134.038M€. CADA ANY ES DEIXEN DE RECAPTAR 189.000M€ PER EVASIÓ FISCAL</a:t>
            </a:r>
            <a:br>
              <a:rPr lang="ca-ES" sz="1600" b="1" dirty="0"/>
            </a:br>
            <a:r>
              <a:rPr lang="ca-ES" sz="1600" b="1" dirty="0"/>
              <a:t/>
            </a:r>
            <a:br>
              <a:rPr lang="ca-ES" sz="1600" b="1" dirty="0"/>
            </a:br>
            <a:r>
              <a:rPr lang="ca-ES" sz="1600" b="1" dirty="0"/>
              <a:t/>
            </a:r>
            <a:br>
              <a:rPr lang="ca-ES" sz="1600" b="1" dirty="0"/>
            </a:br>
            <a:r>
              <a:rPr lang="ca-ES" sz="1600" b="1" dirty="0"/>
              <a:t>PER AL 2010 L'OBJECTIU DELS PAÏSOS DONANTS DE LA UE ERA ASSOLIR EL 0,51% DEL SEU PNB, PERÒ LA MITJANA FOU EL 0,32% (2010) I 0,31% (2011)</a:t>
            </a:r>
            <a:br>
              <a:rPr lang="ca-ES" sz="1600" b="1" dirty="0"/>
            </a:br>
            <a:r>
              <a:rPr lang="ca-ES" sz="1600" b="1" dirty="0"/>
              <a:t/>
            </a:r>
            <a:br>
              <a:rPr lang="ca-ES" sz="1600" b="1" dirty="0"/>
            </a:br>
            <a:r>
              <a:rPr lang="ca-ES" sz="1600" b="1" dirty="0"/>
              <a:t/>
            </a:r>
            <a:br>
              <a:rPr lang="ca-ES" sz="1600" b="1" dirty="0"/>
            </a:br>
            <a:r>
              <a:rPr lang="ca-ES" sz="1600" b="1" dirty="0"/>
              <a:t>L'AOD REPRESENTA IMATGE INTERNACIONAL D'ESPANYA – NOV 2011 BILL GATES VISITA MARIANO RAJOY DESPRÉS DE GUANYAR ELECCIONS PER DEMANAR QUE NO DISMINUEIXI L'AOD (FINS 2011 ESPANYA ERA EL 5è DONANT DE LA UE I EL 7è DEL MÓN)</a:t>
            </a:r>
            <a:endParaRPr lang="ca-E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9" y="202251"/>
            <a:ext cx="4776787" cy="661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1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50" y="3068960"/>
            <a:ext cx="8664581" cy="369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475656" y="188640"/>
            <a:ext cx="5832648" cy="2492990"/>
          </a:xfrm>
          <a:prstGeom prst="rect">
            <a:avLst/>
          </a:prstGeom>
        </p:spPr>
        <p:txBody>
          <a:bodyPr wrap="square">
            <a:spAutoFit/>
          </a:bodyPr>
          <a:lstStyle/>
          <a:p>
            <a:r>
              <a:rPr lang="ca-ES" b="1" dirty="0" smtClean="0"/>
              <a:t>QUÈ ÉS EL 0,7%? </a:t>
            </a:r>
          </a:p>
          <a:p>
            <a:endParaRPr lang="ca-ES" sz="1500" dirty="0"/>
          </a:p>
          <a:p>
            <a:r>
              <a:rPr lang="ca-ES" sz="1500" dirty="0" smtClean="0"/>
              <a:t>La </a:t>
            </a:r>
            <a:r>
              <a:rPr lang="ca-ES" sz="1500" dirty="0"/>
              <a:t>XXVª Assemblea General de les Nacions Unides (octubre 1970) va adoptar una Estratègia Internacional de Desenvolupament on s’establia que cada país econòmicament avançat hauria de destinar cap a mitjans dels anys 1970 el 0,7% del seu PNB a preus de mercat a AOD</a:t>
            </a:r>
            <a:r>
              <a:rPr lang="ca-ES" sz="1500" u="sng" dirty="0"/>
              <a:t>[1]</a:t>
            </a:r>
            <a:r>
              <a:rPr lang="ca-ES" sz="1500" dirty="0"/>
              <a:t>. </a:t>
            </a:r>
            <a:br>
              <a:rPr lang="ca-ES" sz="1500" dirty="0"/>
            </a:br>
            <a:r>
              <a:rPr lang="ca-ES" sz="1500" u="sng" dirty="0"/>
              <a:t>[1]</a:t>
            </a:r>
            <a:r>
              <a:rPr lang="ca-ES" sz="1500" dirty="0"/>
              <a:t> </a:t>
            </a:r>
            <a:r>
              <a:rPr lang="ca-ES" sz="1500" dirty="0" err="1"/>
              <a:t>Resolution</a:t>
            </a:r>
            <a:r>
              <a:rPr lang="ca-ES" sz="1500" dirty="0"/>
              <a:t> 2626 (XXV). International </a:t>
            </a:r>
            <a:r>
              <a:rPr lang="ca-ES" sz="1500" dirty="0" err="1"/>
              <a:t>Development</a:t>
            </a:r>
            <a:r>
              <a:rPr lang="ca-ES" sz="1500" dirty="0"/>
              <a:t> </a:t>
            </a:r>
            <a:r>
              <a:rPr lang="ca-ES" sz="1500" dirty="0" err="1"/>
              <a:t>Strategy</a:t>
            </a:r>
            <a:r>
              <a:rPr lang="ca-ES" sz="1500" dirty="0"/>
              <a:t> for </a:t>
            </a:r>
            <a:r>
              <a:rPr lang="ca-ES" sz="1500" dirty="0" err="1"/>
              <a:t>the</a:t>
            </a:r>
            <a:r>
              <a:rPr lang="ca-ES" sz="1500" dirty="0"/>
              <a:t> </a:t>
            </a:r>
            <a:r>
              <a:rPr lang="ca-ES" sz="1500" dirty="0" err="1"/>
              <a:t>Second</a:t>
            </a:r>
            <a:r>
              <a:rPr lang="ca-ES" sz="1500" dirty="0"/>
              <a:t> United </a:t>
            </a:r>
            <a:r>
              <a:rPr lang="ca-ES" sz="1500" dirty="0" err="1"/>
              <a:t>Nations</a:t>
            </a:r>
            <a:r>
              <a:rPr lang="ca-ES" sz="1500" dirty="0"/>
              <a:t> </a:t>
            </a:r>
            <a:r>
              <a:rPr lang="ca-ES" sz="1500" dirty="0" err="1" smtClean="0"/>
              <a:t>Development</a:t>
            </a:r>
            <a:r>
              <a:rPr lang="ca-ES" sz="1500" dirty="0" smtClean="0"/>
              <a:t> </a:t>
            </a:r>
            <a:r>
              <a:rPr lang="ca-ES" sz="1500" dirty="0" err="1"/>
              <a:t>Decade</a:t>
            </a:r>
            <a:r>
              <a:rPr lang="ca-ES" sz="1500" dirty="0"/>
              <a:t>. </a:t>
            </a:r>
            <a:r>
              <a:rPr lang="ca-ES" sz="1500" dirty="0" smtClean="0">
                <a:hlinkClick r:id="rId3"/>
              </a:rPr>
              <a:t>www.un.org/docuemnts/ga/res/25/ares25.htm</a:t>
            </a:r>
            <a:r>
              <a:rPr lang="ca-ES" sz="1500" dirty="0" smtClean="0"/>
              <a:t> </a:t>
            </a:r>
            <a:endParaRPr lang="ca-ES" sz="1500" dirty="0"/>
          </a:p>
          <a:p>
            <a:endParaRPr lang="ca-ES" dirty="0"/>
          </a:p>
        </p:txBody>
      </p:sp>
    </p:spTree>
    <p:extLst>
      <p:ext uri="{BB962C8B-B14F-4D97-AF65-F5344CB8AC3E}">
        <p14:creationId xmlns:p14="http://schemas.microsoft.com/office/powerpoint/2010/main" val="18594900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2696</Words>
  <Application>Microsoft Office PowerPoint</Application>
  <PresentationFormat>Presentació en pantalla (4:3)</PresentationFormat>
  <Paragraphs>527</Paragraphs>
  <Slides>40</Slides>
  <Notes>0</Notes>
  <HiddenSlides>0</HiddenSlides>
  <MMClips>0</MMClips>
  <ScaleCrop>false</ScaleCrop>
  <HeadingPairs>
    <vt:vector size="4" baseType="variant">
      <vt:variant>
        <vt:lpstr>Tema</vt:lpstr>
      </vt:variant>
      <vt:variant>
        <vt:i4>1</vt:i4>
      </vt:variant>
      <vt:variant>
        <vt:lpstr>Títols de les diapositives</vt:lpstr>
      </vt:variant>
      <vt:variant>
        <vt:i4>40</vt:i4>
      </vt:variant>
    </vt:vector>
  </HeadingPairs>
  <TitlesOfParts>
    <vt:vector size="41" baseType="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dc:creator>
  <cp:lastModifiedBy>UPC</cp:lastModifiedBy>
  <cp:revision>49</cp:revision>
  <dcterms:created xsi:type="dcterms:W3CDTF">2016-06-15T10:31:05Z</dcterms:created>
  <dcterms:modified xsi:type="dcterms:W3CDTF">2016-06-22T11:54:38Z</dcterms:modified>
</cp:coreProperties>
</file>