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n-ea"/>
        <a:cs typeface="Arial Unicode MS" charset="0"/>
      </a:defRPr>
    </a:lvl1pPr>
    <a:lvl2pPr marL="742950" indent="-285750" algn="l"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n-ea"/>
        <a:cs typeface="Arial Unicode MS" charset="0"/>
      </a:defRPr>
    </a:lvl2pPr>
    <a:lvl3pPr marL="1143000" indent="-228600" algn="l"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n-ea"/>
        <a:cs typeface="Arial Unicode MS" charset="0"/>
      </a:defRPr>
    </a:lvl3pPr>
    <a:lvl4pPr marL="1600200" indent="-228600" algn="l"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n-ea"/>
        <a:cs typeface="Arial Unicode MS" charset="0"/>
      </a:defRPr>
    </a:lvl4pPr>
    <a:lvl5pPr marL="2057400" indent="-228600" algn="l" defTabSz="449263" rtl="0" fontAlgn="base">
      <a:spcBef>
        <a:spcPct val="0"/>
      </a:spcBef>
      <a:spcAft>
        <a:spcPct val="0"/>
      </a:spcAft>
      <a:buClr>
        <a:srgbClr val="000000"/>
      </a:buClr>
      <a:buSzPct val="100000"/>
      <a:buFont typeface="Times New Roman" pitchFamily="16" charset="0"/>
      <a:defRPr b="1" kern="1200">
        <a:solidFill>
          <a:schemeClr val="bg1"/>
        </a:solidFill>
        <a:latin typeface="Arial" charset="0"/>
        <a:ea typeface="+mn-ea"/>
        <a:cs typeface="Arial Unicode MS" charset="0"/>
      </a:defRPr>
    </a:lvl5pPr>
    <a:lvl6pPr marL="2286000" algn="l" defTabSz="914400" rtl="0" eaLnBrk="1" latinLnBrk="0" hangingPunct="1">
      <a:defRPr b="1" kern="1200">
        <a:solidFill>
          <a:schemeClr val="bg1"/>
        </a:solidFill>
        <a:latin typeface="Arial" charset="0"/>
        <a:ea typeface="+mn-ea"/>
        <a:cs typeface="Arial Unicode MS" charset="0"/>
      </a:defRPr>
    </a:lvl6pPr>
    <a:lvl7pPr marL="2743200" algn="l" defTabSz="914400" rtl="0" eaLnBrk="1" latinLnBrk="0" hangingPunct="1">
      <a:defRPr b="1" kern="1200">
        <a:solidFill>
          <a:schemeClr val="bg1"/>
        </a:solidFill>
        <a:latin typeface="Arial" charset="0"/>
        <a:ea typeface="+mn-ea"/>
        <a:cs typeface="Arial Unicode MS" charset="0"/>
      </a:defRPr>
    </a:lvl7pPr>
    <a:lvl8pPr marL="3200400" algn="l" defTabSz="914400" rtl="0" eaLnBrk="1" latinLnBrk="0" hangingPunct="1">
      <a:defRPr b="1" kern="1200">
        <a:solidFill>
          <a:schemeClr val="bg1"/>
        </a:solidFill>
        <a:latin typeface="Arial" charset="0"/>
        <a:ea typeface="+mn-ea"/>
        <a:cs typeface="Arial Unicode MS" charset="0"/>
      </a:defRPr>
    </a:lvl8pPr>
    <a:lvl9pPr marL="3657600" algn="l" defTabSz="914400" rtl="0" eaLnBrk="1" latinLnBrk="0" hangingPunct="1">
      <a:defRPr b="1"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074" name="Text Box 2"/>
          <p:cNvSpPr txBox="1">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075" name="Text Box 3"/>
          <p:cNvSpPr txBox="1">
            <a:spLocks noChangeArrowheads="1"/>
          </p:cNvSpPr>
          <p:nvPr/>
        </p:nvSpPr>
        <p:spPr bwMode="auto">
          <a:xfrm>
            <a:off x="3884613"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076" name="Rectangle 4"/>
          <p:cNvSpPr>
            <a:spLocks noGrp="1" noChangeArrowheads="1"/>
          </p:cNvSpPr>
          <p:nvPr>
            <p:ph type="sldImg"/>
          </p:nvPr>
        </p:nvSpPr>
        <p:spPr bwMode="auto">
          <a:xfrm>
            <a:off x="1143000" y="685800"/>
            <a:ext cx="4570413" cy="3427413"/>
          </a:xfrm>
          <a:prstGeom prst="rect">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ca-ES" altLang="ca-ES" smtClean="0"/>
          </a:p>
        </p:txBody>
      </p:sp>
      <p:sp>
        <p:nvSpPr>
          <p:cNvPr id="3078" name="Text Box 6"/>
          <p:cNvSpPr txBox="1">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079" name="Rectangle 7"/>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723900" algn="l"/>
                <a:tab pos="1447800" algn="l"/>
                <a:tab pos="2171700" algn="l"/>
                <a:tab pos="2895600" algn="l"/>
              </a:tabLst>
              <a:defRPr sz="1200">
                <a:solidFill>
                  <a:srgbClr val="000000"/>
                </a:solidFill>
                <a:latin typeface="Times New Roman" pitchFamily="16" charset="0"/>
              </a:defRPr>
            </a:lvl1pPr>
          </a:lstStyle>
          <a:p>
            <a:fld id="{6AA27FF9-A9EB-412B-9DF2-B5B499B3AACD}" type="slidenum">
              <a:rPr lang="es-ES" altLang="ca-ES"/>
              <a:pPr/>
              <a:t>‹#›</a:t>
            </a:fld>
            <a:endParaRPr lang="es-ES" altLang="ca-ES"/>
          </a:p>
        </p:txBody>
      </p:sp>
    </p:spTree>
    <p:extLst>
      <p:ext uri="{BB962C8B-B14F-4D97-AF65-F5344CB8AC3E}">
        <p14:creationId xmlns:p14="http://schemas.microsoft.com/office/powerpoint/2010/main" val="47182330"/>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EC22A81-6E85-4298-A40D-96A196DB2636}" type="slidenum">
              <a:rPr lang="es-ES" altLang="ca-ES"/>
              <a:pPr/>
              <a:t>1</a:t>
            </a:fld>
            <a:endParaRPr lang="es-ES" altLang="ca-ES"/>
          </a:p>
        </p:txBody>
      </p:sp>
      <p:sp>
        <p:nvSpPr>
          <p:cNvPr id="3788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28674FF-BFEB-472C-BF11-69BADD6395E4}" type="slidenum">
              <a:rPr lang="es-ES" altLang="ca-ES" sz="1200"/>
              <a:pPr algn="r"/>
              <a:t>1</a:t>
            </a:fld>
            <a:endParaRPr lang="es-ES" altLang="ca-ES" sz="1200"/>
          </a:p>
        </p:txBody>
      </p:sp>
      <p:sp>
        <p:nvSpPr>
          <p:cNvPr id="3789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7891"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8B494E3-4979-41E4-98AA-73FD145A8566}" type="slidenum">
              <a:rPr lang="es-ES" altLang="ca-ES"/>
              <a:pPr/>
              <a:t>13</a:t>
            </a:fld>
            <a:endParaRPr lang="es-ES" altLang="ca-ES"/>
          </a:p>
        </p:txBody>
      </p:sp>
      <p:sp>
        <p:nvSpPr>
          <p:cNvPr id="5017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BCC5B69A-2C7A-4FAF-BED6-309F91D8A2FE}" type="slidenum">
              <a:rPr lang="es-ES" altLang="ca-ES" sz="1200"/>
              <a:pPr algn="r"/>
              <a:t>13</a:t>
            </a:fld>
            <a:endParaRPr lang="es-ES" altLang="ca-ES" sz="1200"/>
          </a:p>
        </p:txBody>
      </p:sp>
      <p:sp>
        <p:nvSpPr>
          <p:cNvPr id="5017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0179"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A3862AC-AAD4-42DB-9D4C-3248ABB0F7E0}" type="slidenum">
              <a:rPr lang="es-ES" altLang="ca-ES"/>
              <a:pPr/>
              <a:t>15</a:t>
            </a:fld>
            <a:endParaRPr lang="es-ES" altLang="ca-ES"/>
          </a:p>
        </p:txBody>
      </p:sp>
      <p:sp>
        <p:nvSpPr>
          <p:cNvPr id="5222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BB567D84-3D3D-43BF-9B80-A611B0C5E5E8}" type="slidenum">
              <a:rPr lang="es-ES" altLang="ca-ES" sz="1200"/>
              <a:pPr algn="r"/>
              <a:t>15</a:t>
            </a:fld>
            <a:endParaRPr lang="es-ES" altLang="ca-ES" sz="1200"/>
          </a:p>
        </p:txBody>
      </p:sp>
      <p:sp>
        <p:nvSpPr>
          <p:cNvPr id="5222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2227" name="Text Box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A pesar de las diferentes acepciones, el término Tecnologías Apropiadas se asocia a aquellas tecnologías que tienen las siguientes características: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b="1">
                <a:latin typeface="Arial" charset="0"/>
                <a:cs typeface="Arial Unicode MS" charset="0"/>
              </a:rPr>
              <a:t>Respeto a las tradiciones locales</a:t>
            </a:r>
            <a:r>
              <a:rPr lang="es-ES" altLang="ca-ES">
                <a:latin typeface="Arial" charset="0"/>
                <a:cs typeface="Arial Unicode MS" charset="0"/>
              </a:rPr>
              <a:t> técnicas y culturales.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b="1">
                <a:latin typeface="Arial" charset="0"/>
                <a:cs typeface="Arial Unicode MS" charset="0"/>
              </a:rPr>
              <a:t>Sostenibilidad medioambiental</a:t>
            </a:r>
            <a:r>
              <a:rPr lang="es-ES" altLang="ca-ES">
                <a:latin typeface="Arial" charset="0"/>
                <a:cs typeface="Arial Unicode MS" charset="0"/>
              </a:rPr>
              <a:t>.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b="1">
                <a:latin typeface="Arial" charset="0"/>
                <a:cs typeface="Arial Unicode MS" charset="0"/>
              </a:rPr>
              <a:t>Sostenibilidad social</a:t>
            </a:r>
            <a:r>
              <a:rPr lang="es-ES" altLang="ca-ES">
                <a:latin typeface="Arial" charset="0"/>
                <a:cs typeface="Arial Unicode MS" charset="0"/>
              </a:rPr>
              <a:t>.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mantenimiento de la tecnología por parte de la comunidad receptora.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aspectos materiales (disponibilidad de piezas de recambio)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conocimientos necesarios (formación y capacitación en tecnologías).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b="1">
                <a:latin typeface="Arial" charset="0"/>
                <a:cs typeface="Arial Unicode MS" charset="0"/>
              </a:rPr>
              <a:t>Fomento de las capacidades endógenas</a:t>
            </a:r>
            <a:r>
              <a:rPr lang="es-ES" altLang="ca-ES">
                <a:latin typeface="Arial" charset="0"/>
                <a:cs typeface="Arial Unicode MS" charset="0"/>
              </a:rPr>
              <a:t> de las comunidades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a través de su participación en todas las fases de la aplicación de la tecnología.</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Impulso del </a:t>
            </a:r>
            <a:r>
              <a:rPr lang="es-ES" altLang="ca-ES" b="1">
                <a:latin typeface="Arial" charset="0"/>
                <a:cs typeface="Arial Unicode MS" charset="0"/>
              </a:rPr>
              <a:t>aumento en los ingresos</a:t>
            </a:r>
            <a:r>
              <a:rPr lang="es-ES" altLang="ca-ES">
                <a:latin typeface="Arial" charset="0"/>
                <a:cs typeface="Arial Unicode MS" charset="0"/>
              </a:rPr>
              <a:t> de los beneficiarios (en caso de un proyecto productivo) o una mejora de sus oportunidades de aumentarlos (en el caso de las infraestructuras).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ca-ES">
              <a:latin typeface="Arial" charset="0"/>
              <a:cs typeface="Arial Unicode M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EA814E8-3D1F-43ED-8B25-0BB20A8E150C}" type="slidenum">
              <a:rPr lang="es-ES" altLang="ca-ES"/>
              <a:pPr/>
              <a:t>16</a:t>
            </a:fld>
            <a:endParaRPr lang="es-ES" altLang="ca-ES"/>
          </a:p>
        </p:txBody>
      </p:sp>
      <p:sp>
        <p:nvSpPr>
          <p:cNvPr id="5324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CCE7FF88-ED61-48D1-A945-4E766FB2F454}" type="slidenum">
              <a:rPr lang="es-ES" altLang="ca-ES" sz="1200"/>
              <a:pPr algn="r"/>
              <a:t>16</a:t>
            </a:fld>
            <a:endParaRPr lang="es-ES" altLang="ca-ES" sz="1200"/>
          </a:p>
        </p:txBody>
      </p:sp>
      <p:sp>
        <p:nvSpPr>
          <p:cNvPr id="5325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3251"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C1A3326-A3D6-481E-87F4-27EB320CDA83}" type="slidenum">
              <a:rPr lang="es-ES" altLang="ca-ES"/>
              <a:pPr/>
              <a:t>17</a:t>
            </a:fld>
            <a:endParaRPr lang="es-ES" altLang="ca-ES"/>
          </a:p>
        </p:txBody>
      </p:sp>
      <p:sp>
        <p:nvSpPr>
          <p:cNvPr id="5427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45600A63-0417-4BFA-BEDD-9EF205AFA84E}" type="slidenum">
              <a:rPr lang="es-ES" altLang="ca-ES" sz="1200"/>
              <a:pPr algn="r"/>
              <a:t>17</a:t>
            </a:fld>
            <a:endParaRPr lang="es-ES" altLang="ca-ES" sz="1200"/>
          </a:p>
        </p:txBody>
      </p:sp>
      <p:sp>
        <p:nvSpPr>
          <p:cNvPr id="5427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4275"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F93AF3E-76BA-4FB3-8EA9-6B725AB91521}" type="slidenum">
              <a:rPr lang="es-ES" altLang="ca-ES"/>
              <a:pPr/>
              <a:t>18</a:t>
            </a:fld>
            <a:endParaRPr lang="es-ES" altLang="ca-ES"/>
          </a:p>
        </p:txBody>
      </p:sp>
      <p:sp>
        <p:nvSpPr>
          <p:cNvPr id="5529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7DE17175-45DC-46B2-A376-1F89E442B2F2}" type="slidenum">
              <a:rPr lang="es-ES" altLang="ca-ES" sz="1200"/>
              <a:pPr algn="r"/>
              <a:t>18</a:t>
            </a:fld>
            <a:endParaRPr lang="es-ES" altLang="ca-ES" sz="1200"/>
          </a:p>
        </p:txBody>
      </p:sp>
      <p:sp>
        <p:nvSpPr>
          <p:cNvPr id="5529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5299"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5FDD2F87-B3FB-452C-9163-C4D422BE392C}" type="slidenum">
              <a:rPr lang="es-ES" altLang="ca-ES"/>
              <a:pPr/>
              <a:t>19</a:t>
            </a:fld>
            <a:endParaRPr lang="es-ES" altLang="ca-ES"/>
          </a:p>
        </p:txBody>
      </p:sp>
      <p:sp>
        <p:nvSpPr>
          <p:cNvPr id="563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51E7E01-F905-4E9D-909C-369A2303AE8F}" type="slidenum">
              <a:rPr lang="es-ES" altLang="ca-ES"/>
              <a:pPr/>
              <a:t>20</a:t>
            </a:fld>
            <a:endParaRPr lang="es-ES" altLang="ca-ES"/>
          </a:p>
        </p:txBody>
      </p:sp>
      <p:sp>
        <p:nvSpPr>
          <p:cNvPr id="573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p:nvPr>
        </p:nvSpPr>
        <p:spPr>
          <a:ln/>
        </p:spPr>
        <p:txBody>
          <a:bodyPr/>
          <a:lstStyle/>
          <a:p>
            <a:fld id="{66A0F7D1-0214-4B53-BE18-DE6688C4FF42}" type="slidenum">
              <a:rPr lang="es-ES" altLang="ca-ES"/>
              <a:pPr/>
              <a:t>21</a:t>
            </a:fld>
            <a:endParaRPr lang="es-ES" altLang="ca-ES"/>
          </a:p>
        </p:txBody>
      </p:sp>
      <p:sp>
        <p:nvSpPr>
          <p:cNvPr id="583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ChangeArrowheads="1"/>
          </p:cNvSpPr>
          <p:nvPr>
            <p:ph type="body" idx="1"/>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1C09A10-ED57-453A-8E46-7DE0B74D0523}" type="slidenum">
              <a:rPr lang="es-ES" altLang="ca-ES"/>
              <a:pPr/>
              <a:t>22</a:t>
            </a:fld>
            <a:endParaRPr lang="es-ES" altLang="ca-ES"/>
          </a:p>
        </p:txBody>
      </p:sp>
      <p:sp>
        <p:nvSpPr>
          <p:cNvPr id="5939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FF5425CB-77C0-45AB-B60D-0AF640AF369F}" type="slidenum">
              <a:rPr lang="es-ES" altLang="ca-ES" sz="1200"/>
              <a:pPr algn="r"/>
              <a:t>22</a:t>
            </a:fld>
            <a:endParaRPr lang="es-ES" altLang="ca-ES" sz="1200"/>
          </a:p>
        </p:txBody>
      </p:sp>
      <p:sp>
        <p:nvSpPr>
          <p:cNvPr id="5939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59395"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618BC38-FF18-4F3E-B1DC-59C1E7EC5697}" type="slidenum">
              <a:rPr lang="es-ES" altLang="ca-ES"/>
              <a:pPr/>
              <a:t>24</a:t>
            </a:fld>
            <a:endParaRPr lang="es-ES" altLang="ca-ES"/>
          </a:p>
        </p:txBody>
      </p:sp>
      <p:sp>
        <p:nvSpPr>
          <p:cNvPr id="6144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9C78FDBF-725D-4B44-9AC1-4E5643AE7537}" type="slidenum">
              <a:rPr lang="es-ES" altLang="ca-ES" sz="1200"/>
              <a:pPr algn="r"/>
              <a:t>24</a:t>
            </a:fld>
            <a:endParaRPr lang="es-ES" altLang="ca-ES" sz="1200"/>
          </a:p>
        </p:txBody>
      </p:sp>
      <p:sp>
        <p:nvSpPr>
          <p:cNvPr id="6144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1443"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A0757E3-00B6-4328-9AA0-162DBC03C90A}" type="slidenum">
              <a:rPr lang="es-ES" altLang="ca-ES"/>
              <a:pPr/>
              <a:t>2</a:t>
            </a:fld>
            <a:endParaRPr lang="es-ES" altLang="ca-ES"/>
          </a:p>
        </p:txBody>
      </p:sp>
      <p:sp>
        <p:nvSpPr>
          <p:cNvPr id="3891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0D23D617-02D4-49FC-8B45-C302AB196257}" type="slidenum">
              <a:rPr lang="es-ES" altLang="ca-ES" sz="1200"/>
              <a:pPr algn="r"/>
              <a:t>2</a:t>
            </a:fld>
            <a:endParaRPr lang="es-ES" altLang="ca-ES" sz="1200"/>
          </a:p>
        </p:txBody>
      </p:sp>
      <p:sp>
        <p:nvSpPr>
          <p:cNvPr id="3891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8915"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B45EF5A-C2FD-478E-82E0-FBCC881B09CF}" type="slidenum">
              <a:rPr lang="es-ES" altLang="ca-ES"/>
              <a:pPr/>
              <a:t>25</a:t>
            </a:fld>
            <a:endParaRPr lang="es-ES" altLang="ca-ES"/>
          </a:p>
        </p:txBody>
      </p:sp>
      <p:sp>
        <p:nvSpPr>
          <p:cNvPr id="6246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CA69DF06-1DBA-4497-BF35-F6A8EDAC6FE0}" type="slidenum">
              <a:rPr lang="es-ES" altLang="ca-ES" sz="1200"/>
              <a:pPr algn="r"/>
              <a:t>25</a:t>
            </a:fld>
            <a:endParaRPr lang="es-ES" altLang="ca-ES" sz="1200"/>
          </a:p>
        </p:txBody>
      </p:sp>
      <p:sp>
        <p:nvSpPr>
          <p:cNvPr id="6246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2467"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B6A3222D-6AEA-40AB-8B72-D61798A80E20}" type="slidenum">
              <a:rPr lang="es-ES" altLang="ca-ES"/>
              <a:pPr/>
              <a:t>26</a:t>
            </a:fld>
            <a:endParaRPr lang="es-ES" altLang="ca-ES"/>
          </a:p>
        </p:txBody>
      </p:sp>
      <p:sp>
        <p:nvSpPr>
          <p:cNvPr id="6348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D1357DD5-73D1-4123-840E-202ADE67E72C}" type="slidenum">
              <a:rPr lang="es-ES" altLang="ca-ES" sz="1200"/>
              <a:pPr algn="r"/>
              <a:t>26</a:t>
            </a:fld>
            <a:endParaRPr lang="es-ES" altLang="ca-ES" sz="1200"/>
          </a:p>
        </p:txBody>
      </p:sp>
      <p:sp>
        <p:nvSpPr>
          <p:cNvPr id="6349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3491"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8175EF5-B903-4E9C-9993-682B8DCEA834}" type="slidenum">
              <a:rPr lang="es-ES" altLang="ca-ES"/>
              <a:pPr/>
              <a:t>27</a:t>
            </a:fld>
            <a:endParaRPr lang="es-ES" altLang="ca-ES"/>
          </a:p>
        </p:txBody>
      </p:sp>
      <p:sp>
        <p:nvSpPr>
          <p:cNvPr id="6451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D7F778F6-87FB-4FF9-B5A4-5166D65730D2}" type="slidenum">
              <a:rPr lang="es-ES" altLang="ca-ES" sz="1200"/>
              <a:pPr algn="r"/>
              <a:t>27</a:t>
            </a:fld>
            <a:endParaRPr lang="es-ES" altLang="ca-ES" sz="1200"/>
          </a:p>
        </p:txBody>
      </p:sp>
      <p:sp>
        <p:nvSpPr>
          <p:cNvPr id="6451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4515"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0C709F6-8DD9-4A61-A12B-2362EDF7EC35}" type="slidenum">
              <a:rPr lang="es-ES" altLang="ca-ES"/>
              <a:pPr/>
              <a:t>28</a:t>
            </a:fld>
            <a:endParaRPr lang="es-ES" altLang="ca-ES"/>
          </a:p>
        </p:txBody>
      </p:sp>
      <p:sp>
        <p:nvSpPr>
          <p:cNvPr id="6553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8C11B6E-C26F-4624-A1DB-2465CB15D536}" type="slidenum">
              <a:rPr lang="es-ES" altLang="ca-ES" sz="1200"/>
              <a:pPr algn="r"/>
              <a:t>28</a:t>
            </a:fld>
            <a:endParaRPr lang="es-ES" altLang="ca-ES" sz="1200"/>
          </a:p>
        </p:txBody>
      </p:sp>
      <p:sp>
        <p:nvSpPr>
          <p:cNvPr id="6553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5539"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2E417D44-D84A-4B9E-B8A2-A15B80FBDC28}" type="slidenum">
              <a:rPr lang="es-ES" altLang="ca-ES"/>
              <a:pPr/>
              <a:t>29</a:t>
            </a:fld>
            <a:endParaRPr lang="es-ES" altLang="ca-ES"/>
          </a:p>
        </p:txBody>
      </p:sp>
      <p:sp>
        <p:nvSpPr>
          <p:cNvPr id="6656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6562" name="Rectangle 2"/>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
        <p:nvSpPr>
          <p:cNvPr id="6656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98B0B98C-9322-4E2C-B5E6-E4D259F781AC}" type="slidenum">
              <a:rPr lang="es-ES" altLang="ca-ES" sz="1200"/>
              <a:pPr algn="r"/>
              <a:t>29</a:t>
            </a:fld>
            <a:endParaRPr lang="es-ES" altLang="ca-E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372617C-7282-4B14-9DEE-88476E5537EA}" type="slidenum">
              <a:rPr lang="es-ES" altLang="ca-ES"/>
              <a:pPr/>
              <a:t>30</a:t>
            </a:fld>
            <a:endParaRPr lang="es-ES" altLang="ca-ES"/>
          </a:p>
        </p:txBody>
      </p:sp>
      <p:sp>
        <p:nvSpPr>
          <p:cNvPr id="6758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465583A4-2DF6-4727-8967-BEC9440F53A6}" type="slidenum">
              <a:rPr lang="es-ES" altLang="ca-ES" sz="1200"/>
              <a:pPr algn="r"/>
              <a:t>30</a:t>
            </a:fld>
            <a:endParaRPr lang="es-ES" altLang="ca-ES" sz="1200"/>
          </a:p>
        </p:txBody>
      </p:sp>
      <p:sp>
        <p:nvSpPr>
          <p:cNvPr id="6758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7587"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0B4E1FF-2943-436F-88A0-52377312C4BC}" type="slidenum">
              <a:rPr lang="es-ES" altLang="ca-ES"/>
              <a:pPr/>
              <a:t>31</a:t>
            </a:fld>
            <a:endParaRPr lang="es-ES" altLang="ca-ES"/>
          </a:p>
        </p:txBody>
      </p:sp>
      <p:sp>
        <p:nvSpPr>
          <p:cNvPr id="68609"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7AB7A0A3-CA00-41AA-BC24-2E2BC4B6396B}" type="slidenum">
              <a:rPr lang="es-ES" altLang="ca-ES" sz="1200"/>
              <a:pPr algn="r"/>
              <a:t>31</a:t>
            </a:fld>
            <a:endParaRPr lang="es-ES" altLang="ca-ES" sz="1200"/>
          </a:p>
        </p:txBody>
      </p:sp>
      <p:sp>
        <p:nvSpPr>
          <p:cNvPr id="68610"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8611"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AA438ED2-1B28-4C51-BCA7-6514D925C99F}" type="slidenum">
              <a:rPr lang="es-ES" altLang="ca-ES"/>
              <a:pPr/>
              <a:t>32</a:t>
            </a:fld>
            <a:endParaRPr lang="es-ES" altLang="ca-ES"/>
          </a:p>
        </p:txBody>
      </p:sp>
      <p:sp>
        <p:nvSpPr>
          <p:cNvPr id="6963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2B73E399-6D18-440F-A944-5D07022EEC9C}" type="slidenum">
              <a:rPr lang="es-ES" altLang="ca-ES" sz="1200"/>
              <a:pPr algn="r"/>
              <a:t>32</a:t>
            </a:fld>
            <a:endParaRPr lang="es-ES" altLang="ca-ES" sz="1200"/>
          </a:p>
        </p:txBody>
      </p:sp>
      <p:sp>
        <p:nvSpPr>
          <p:cNvPr id="6963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9635"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D5A0049-C41C-42CB-AE68-B3D236FCE09E}" type="slidenum">
              <a:rPr lang="es-ES" altLang="ca-ES"/>
              <a:pPr/>
              <a:t>33</a:t>
            </a:fld>
            <a:endParaRPr lang="es-ES" altLang="ca-ES"/>
          </a:p>
        </p:txBody>
      </p:sp>
      <p:sp>
        <p:nvSpPr>
          <p:cNvPr id="7065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2EF5BB10-3D6C-4FE0-8AA1-56BAD44B199E}" type="slidenum">
              <a:rPr lang="es-ES" altLang="ca-ES" sz="1200"/>
              <a:pPr algn="r"/>
              <a:t>33</a:t>
            </a:fld>
            <a:endParaRPr lang="es-ES" altLang="ca-ES" sz="1200"/>
          </a:p>
        </p:txBody>
      </p:sp>
      <p:sp>
        <p:nvSpPr>
          <p:cNvPr id="7065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70659"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3EFC424-A479-4E00-B556-FFB43287BDE6}" type="slidenum">
              <a:rPr lang="es-ES" altLang="ca-ES"/>
              <a:pPr/>
              <a:t>3</a:t>
            </a:fld>
            <a:endParaRPr lang="es-ES" altLang="ca-ES"/>
          </a:p>
        </p:txBody>
      </p:sp>
      <p:sp>
        <p:nvSpPr>
          <p:cNvPr id="3993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BC004A11-365B-474B-973B-710FB73DEF34}" type="slidenum">
              <a:rPr lang="es-ES" altLang="ca-ES" sz="1200"/>
              <a:pPr algn="r"/>
              <a:t>3</a:t>
            </a:fld>
            <a:endParaRPr lang="es-ES" altLang="ca-ES" sz="1200"/>
          </a:p>
        </p:txBody>
      </p:sp>
      <p:sp>
        <p:nvSpPr>
          <p:cNvPr id="3993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9939" name="Text Box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Existen multitud de acepciones y corrientes filosóficas y sociológicas referidas al término “tecnología”.</a:t>
            </a:r>
          </a:p>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En la lectura 1_2 encontraréis más información sobre los diferentes puntos de vista y sobre la relación entre Ciencia, Tecnología y Sociedad</a:t>
            </a:r>
          </a:p>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El concepto de tecnología comprende:</a:t>
            </a:r>
          </a:p>
          <a:p>
            <a:pPr marL="457200" lvl="1" indent="0"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Un conjunto de conocimientos o de </a:t>
            </a:r>
            <a:r>
              <a:rPr lang="es-ES" altLang="ca-ES" b="1">
                <a:latin typeface="Arial" charset="0"/>
                <a:cs typeface="Arial Unicode MS" charset="0"/>
              </a:rPr>
              <a:t>saber</a:t>
            </a:r>
            <a:r>
              <a:rPr lang="es-ES" altLang="ca-ES">
                <a:latin typeface="Arial" charset="0"/>
                <a:cs typeface="Arial Unicode MS" charset="0"/>
              </a:rPr>
              <a:t>.</a:t>
            </a:r>
          </a:p>
          <a:p>
            <a:pPr marL="457200" lvl="1" indent="0"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Una aplicabilidad de ese conocimiento a las actividades humanas o </a:t>
            </a:r>
            <a:r>
              <a:rPr lang="es-ES" altLang="ca-ES" b="1">
                <a:latin typeface="Arial" charset="0"/>
                <a:cs typeface="Arial Unicode MS" charset="0"/>
              </a:rPr>
              <a:t>saber hacer</a:t>
            </a:r>
            <a:r>
              <a:rPr lang="es-ES" altLang="ca-ES">
                <a:latin typeface="Arial" charset="0"/>
                <a:cs typeface="Arial Unicode MS" charset="0"/>
              </a:rPr>
              <a:t>.</a:t>
            </a:r>
          </a:p>
          <a:p>
            <a:pPr marL="457200" lvl="1" indent="0"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Una finalidad utilitaria, que conduce a obtener resultados, o </a:t>
            </a:r>
            <a:r>
              <a:rPr lang="es-ES" altLang="ca-ES" b="1">
                <a:latin typeface="Arial" charset="0"/>
                <a:cs typeface="Arial Unicode MS" charset="0"/>
              </a:rPr>
              <a:t>saber hacer cosas útiles</a:t>
            </a:r>
            <a:r>
              <a:rPr lang="es-ES" altLang="ca-ES">
                <a:latin typeface="Arial" charset="0"/>
                <a:cs typeface="Arial Unicode MS" charset="0"/>
              </a:rPr>
              <a:t>.</a:t>
            </a: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ca-ES">
              <a:latin typeface="Arial" charset="0"/>
              <a:cs typeface="Arial Unicode MS" charset="0"/>
            </a:endParaRPr>
          </a:p>
          <a:p>
            <a:pPr eaLnBrk="1" hangingPunct="1">
              <a:spcBef>
                <a:spcPts val="450"/>
              </a:spcBef>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ca-ES">
              <a:latin typeface="Arial" charset="0"/>
              <a:cs typeface="Arial Unicode M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B20AD8A-4568-4C4E-BD91-26A87D34BEB8}" type="slidenum">
              <a:rPr lang="es-ES" altLang="ca-ES"/>
              <a:pPr/>
              <a:t>4</a:t>
            </a:fld>
            <a:endParaRPr lang="es-ES" altLang="ca-ES"/>
          </a:p>
        </p:txBody>
      </p:sp>
      <p:sp>
        <p:nvSpPr>
          <p:cNvPr id="4096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F64279B7-70C6-425E-8EA0-1E5325053B8F}" type="slidenum">
              <a:rPr lang="es-ES" altLang="ca-ES" sz="1200"/>
              <a:pPr algn="r"/>
              <a:t>4</a:t>
            </a:fld>
            <a:endParaRPr lang="es-ES" altLang="ca-ES" sz="1200"/>
          </a:p>
        </p:txBody>
      </p:sp>
      <p:sp>
        <p:nvSpPr>
          <p:cNvPr id="4096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0963" name="Text Box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Para definir el DH podemos tomar la definición de Sen…</a:t>
            </a:r>
          </a:p>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Bajo este concepto son los individuos y comunidades los que deciden sobre “como les gustaría vivir”, decisión que depende de factores económicos, sociales, políticos e individuales.</a:t>
            </a:r>
          </a:p>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Es pues un proceso retroalimentado, donde el desarrollo modifica las expectativas de los individuos y viceversa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31071DF9-3EFF-4072-9FAE-20C5ACCD61C8}" type="slidenum">
              <a:rPr lang="es-ES" altLang="ca-ES"/>
              <a:pPr/>
              <a:t>5</a:t>
            </a:fld>
            <a:endParaRPr lang="es-ES" altLang="ca-ES"/>
          </a:p>
        </p:txBody>
      </p:sp>
      <p:sp>
        <p:nvSpPr>
          <p:cNvPr id="41985"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65D7EA6-FC2D-49C6-819E-4714AFE417ED}" type="slidenum">
              <a:rPr lang="es-ES" altLang="ca-ES" sz="1200"/>
              <a:pPr algn="r"/>
              <a:t>5</a:t>
            </a:fld>
            <a:endParaRPr lang="es-ES" altLang="ca-ES" sz="1200"/>
          </a:p>
        </p:txBody>
      </p:sp>
      <p:sp>
        <p:nvSpPr>
          <p:cNvPr id="41986"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1987" name="Text Box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Hemos visto que no, que influyen otros factores.</a:t>
            </a:r>
          </a:p>
          <a:p>
            <a:pPr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El PNUD (1996) establece un INDICE DE DESARROLLO HUMANO (IDH)</a:t>
            </a:r>
          </a:p>
          <a:p>
            <a:pPr marL="457200" lvl="1" indent="0" eaLnBrk="1" hangingPunct="1">
              <a:spcBef>
                <a:spcPts val="45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 altLang="ca-ES">
                <a:latin typeface="Arial" charset="0"/>
                <a:cs typeface="Arial Unicode MS" charset="0"/>
              </a:rPr>
              <a:t>El IDH tiene en cuenta básicamente 3 factores: economía, salud y educación, que se cuantifican a través de parámetros medibles</a:t>
            </a:r>
          </a:p>
          <a:p>
            <a:pPr eaLnBrk="1" hangingPunct="1">
              <a:spcBef>
                <a:spcPts val="45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s-ES" altLang="ca-ES">
              <a:latin typeface="Arial" charset="0"/>
              <a:cs typeface="Arial Unicode M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4AF802A-92D8-428F-BF52-9BD435D7119C}" type="slidenum">
              <a:rPr lang="es-ES" altLang="ca-ES"/>
              <a:pPr/>
              <a:t>7</a:t>
            </a:fld>
            <a:endParaRPr lang="es-ES" altLang="ca-ES"/>
          </a:p>
        </p:txBody>
      </p:sp>
      <p:sp>
        <p:nvSpPr>
          <p:cNvPr id="4403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5726FD34-9AE9-4BB1-893F-A96DA70E1861}" type="slidenum">
              <a:rPr lang="es-ES" altLang="ca-ES" sz="1200"/>
              <a:pPr algn="r"/>
              <a:t>7</a:t>
            </a:fld>
            <a:endParaRPr lang="es-ES" altLang="ca-ES" sz="1200"/>
          </a:p>
        </p:txBody>
      </p:sp>
      <p:sp>
        <p:nvSpPr>
          <p:cNvPr id="4403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4035"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05AE4F7E-AE25-4BA3-B49A-219F07B9DDC2}" type="slidenum">
              <a:rPr lang="es-ES" altLang="ca-ES"/>
              <a:pPr/>
              <a:t>8</a:t>
            </a:fld>
            <a:endParaRPr lang="es-ES" altLang="ca-ES"/>
          </a:p>
        </p:txBody>
      </p:sp>
      <p:sp>
        <p:nvSpPr>
          <p:cNvPr id="4505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49387B8E-2DB7-4D5F-B0E6-8D4D53C4932E}" type="slidenum">
              <a:rPr lang="es-ES" altLang="ca-ES" sz="1200"/>
              <a:pPr algn="r"/>
              <a:t>8</a:t>
            </a:fld>
            <a:endParaRPr lang="es-ES" altLang="ca-ES" sz="1200"/>
          </a:p>
        </p:txBody>
      </p:sp>
      <p:sp>
        <p:nvSpPr>
          <p:cNvPr id="45058"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5059"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6BCDBC1-BBAB-4C9E-B14A-67523D5AE9FF}" type="slidenum">
              <a:rPr lang="es-ES" altLang="ca-ES"/>
              <a:pPr/>
              <a:t>9</a:t>
            </a:fld>
            <a:endParaRPr lang="es-ES" altLang="ca-ES"/>
          </a:p>
        </p:txBody>
      </p:sp>
      <p:sp>
        <p:nvSpPr>
          <p:cNvPr id="46081"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48554C7-C51B-4C72-8A74-4E8AE49386B4}" type="slidenum">
              <a:rPr lang="es-ES" altLang="ca-ES" sz="1200"/>
              <a:pPr algn="r"/>
              <a:t>9</a:t>
            </a:fld>
            <a:endParaRPr lang="es-ES" altLang="ca-ES" sz="1200"/>
          </a:p>
        </p:txBody>
      </p:sp>
      <p:sp>
        <p:nvSpPr>
          <p:cNvPr id="46082"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6083" name="Rectangle 3"/>
          <p:cNvSpPr txBox="1">
            <a:spLocks noChangeArrowheads="1"/>
          </p:cNvSpPr>
          <p:nvPr>
            <p:ph type="body"/>
          </p:nvPr>
        </p:nvSpPr>
        <p:spPr bwMode="auto">
          <a:xfrm>
            <a:off x="685800" y="4343400"/>
            <a:ext cx="54864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E8F4254B-9C83-425A-814F-8FC693A46678}" type="slidenum">
              <a:rPr lang="es-ES" altLang="ca-ES"/>
              <a:pPr/>
              <a:t>12</a:t>
            </a:fld>
            <a:endParaRPr lang="es-ES" altLang="ca-ES"/>
          </a:p>
        </p:txBody>
      </p:sp>
      <p:sp>
        <p:nvSpPr>
          <p:cNvPr id="49153"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CE157290-142A-4D5E-A342-487CCFC04D2A}" type="slidenum">
              <a:rPr lang="es-ES" altLang="ca-ES" sz="1200"/>
              <a:pPr algn="r"/>
              <a:t>12</a:t>
            </a:fld>
            <a:endParaRPr lang="es-ES" altLang="ca-ES" sz="1200"/>
          </a:p>
        </p:txBody>
      </p:sp>
      <p:sp>
        <p:nvSpPr>
          <p:cNvPr id="49154"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49155" name="Rectangle 3"/>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ca-ES"/>
          </a:p>
        </p:txBody>
      </p:sp>
      <p:sp>
        <p:nvSpPr>
          <p:cNvPr id="4" name="Contenidor de número de diapositiva 3"/>
          <p:cNvSpPr>
            <a:spLocks noGrp="1"/>
          </p:cNvSpPr>
          <p:nvPr>
            <p:ph type="sldNum" idx="10"/>
          </p:nvPr>
        </p:nvSpPr>
        <p:spPr/>
        <p:txBody>
          <a:bodyPr/>
          <a:lstStyle>
            <a:lvl1pPr>
              <a:defRPr/>
            </a:lvl1pPr>
          </a:lstStyle>
          <a:p>
            <a:fld id="{051782DC-E2F9-47DB-9D39-440EF5FA4CF4}" type="slidenum">
              <a:rPr lang="es-ES" altLang="ca-ES"/>
              <a:pPr/>
              <a:t>‹#›</a:t>
            </a:fld>
            <a:endParaRPr lang="es-ES" altLang="ca-ES"/>
          </a:p>
        </p:txBody>
      </p:sp>
    </p:spTree>
    <p:extLst>
      <p:ext uri="{BB962C8B-B14F-4D97-AF65-F5344CB8AC3E}">
        <p14:creationId xmlns:p14="http://schemas.microsoft.com/office/powerpoint/2010/main" val="32995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0FBDDFE3-1F7F-4327-84CB-188478D867DE}" type="slidenum">
              <a:rPr lang="es-ES" altLang="ca-ES"/>
              <a:pPr/>
              <a:t>‹#›</a:t>
            </a:fld>
            <a:endParaRPr lang="es-ES" altLang="ca-ES"/>
          </a:p>
        </p:txBody>
      </p:sp>
    </p:spTree>
    <p:extLst>
      <p:ext uri="{BB962C8B-B14F-4D97-AF65-F5344CB8AC3E}">
        <p14:creationId xmlns:p14="http://schemas.microsoft.com/office/powerpoint/2010/main" val="4245225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94488" y="476250"/>
            <a:ext cx="2001837" cy="5389563"/>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684213" y="476250"/>
            <a:ext cx="5857875" cy="5389563"/>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76971E7C-1542-42B9-88B9-A787B2E1B9A4}" type="slidenum">
              <a:rPr lang="es-ES" altLang="ca-ES"/>
              <a:pPr/>
              <a:t>‹#›</a:t>
            </a:fld>
            <a:endParaRPr lang="es-ES" altLang="ca-ES"/>
          </a:p>
        </p:txBody>
      </p:sp>
    </p:spTree>
    <p:extLst>
      <p:ext uri="{BB962C8B-B14F-4D97-AF65-F5344CB8AC3E}">
        <p14:creationId xmlns:p14="http://schemas.microsoft.com/office/powerpoint/2010/main" val="310384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smtClean="0"/>
              <a:t>Feu clic aquí per editar l'estil</a:t>
            </a:r>
            <a:endParaRPr lang="ca-ES"/>
          </a:p>
        </p:txBody>
      </p:sp>
      <p:sp>
        <p:nvSpPr>
          <p:cNvPr id="3" name="Subtíto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a-ES" smtClean="0"/>
              <a:t>Feu clic aquí per editar l'estil de subtítols del patró.</a:t>
            </a:r>
            <a:endParaRPr lang="ca-ES"/>
          </a:p>
        </p:txBody>
      </p:sp>
      <p:sp>
        <p:nvSpPr>
          <p:cNvPr id="4" name="Contenidor de número de diapositiva 3"/>
          <p:cNvSpPr>
            <a:spLocks noGrp="1"/>
          </p:cNvSpPr>
          <p:nvPr>
            <p:ph type="sldNum" idx="10"/>
          </p:nvPr>
        </p:nvSpPr>
        <p:spPr/>
        <p:txBody>
          <a:bodyPr/>
          <a:lstStyle>
            <a:lvl1pPr>
              <a:defRPr/>
            </a:lvl1pPr>
          </a:lstStyle>
          <a:p>
            <a:fld id="{9BE7F8A5-D033-42BD-A35D-A83DC9214276}" type="slidenum">
              <a:rPr lang="es-ES" altLang="ca-ES"/>
              <a:pPr/>
              <a:t>‹#›</a:t>
            </a:fld>
            <a:endParaRPr lang="es-ES" altLang="ca-ES"/>
          </a:p>
        </p:txBody>
      </p:sp>
    </p:spTree>
    <p:extLst>
      <p:ext uri="{BB962C8B-B14F-4D97-AF65-F5344CB8AC3E}">
        <p14:creationId xmlns:p14="http://schemas.microsoft.com/office/powerpoint/2010/main" val="683203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479E40F0-7B1D-4D7C-9881-58803C463561}" type="slidenum">
              <a:rPr lang="es-ES" altLang="ca-ES"/>
              <a:pPr/>
              <a:t>‹#›</a:t>
            </a:fld>
            <a:endParaRPr lang="es-ES" altLang="ca-ES"/>
          </a:p>
        </p:txBody>
      </p:sp>
    </p:spTree>
    <p:extLst>
      <p:ext uri="{BB962C8B-B14F-4D97-AF65-F5344CB8AC3E}">
        <p14:creationId xmlns:p14="http://schemas.microsoft.com/office/powerpoint/2010/main" val="1210384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estils</a:t>
            </a:r>
          </a:p>
        </p:txBody>
      </p:sp>
      <p:sp>
        <p:nvSpPr>
          <p:cNvPr id="4" name="Contenidor de número de diapositiva 3"/>
          <p:cNvSpPr>
            <a:spLocks noGrp="1"/>
          </p:cNvSpPr>
          <p:nvPr>
            <p:ph type="sldNum" idx="10"/>
          </p:nvPr>
        </p:nvSpPr>
        <p:spPr/>
        <p:txBody>
          <a:bodyPr/>
          <a:lstStyle>
            <a:lvl1pPr>
              <a:defRPr/>
            </a:lvl1pPr>
          </a:lstStyle>
          <a:p>
            <a:fld id="{AA42ADA9-A8D2-4EE3-AF46-34BF8178F921}" type="slidenum">
              <a:rPr lang="es-ES" altLang="ca-ES"/>
              <a:pPr/>
              <a:t>‹#›</a:t>
            </a:fld>
            <a:endParaRPr lang="es-ES" altLang="ca-ES"/>
          </a:p>
        </p:txBody>
      </p:sp>
    </p:spTree>
    <p:extLst>
      <p:ext uri="{BB962C8B-B14F-4D97-AF65-F5344CB8AC3E}">
        <p14:creationId xmlns:p14="http://schemas.microsoft.com/office/powerpoint/2010/main" val="2726214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684213" y="1981200"/>
            <a:ext cx="39243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760913" y="1981200"/>
            <a:ext cx="39243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número de diapositiva 4"/>
          <p:cNvSpPr>
            <a:spLocks noGrp="1"/>
          </p:cNvSpPr>
          <p:nvPr>
            <p:ph type="sldNum" idx="10"/>
          </p:nvPr>
        </p:nvSpPr>
        <p:spPr/>
        <p:txBody>
          <a:bodyPr/>
          <a:lstStyle>
            <a:lvl1pPr>
              <a:defRPr/>
            </a:lvl1pPr>
          </a:lstStyle>
          <a:p>
            <a:fld id="{5AA3C790-559A-4CFD-8EA4-60B87247A3BC}" type="slidenum">
              <a:rPr lang="es-ES" altLang="ca-ES"/>
              <a:pPr/>
              <a:t>‹#›</a:t>
            </a:fld>
            <a:endParaRPr lang="es-ES" altLang="ca-ES"/>
          </a:p>
        </p:txBody>
      </p:sp>
    </p:spTree>
    <p:extLst>
      <p:ext uri="{BB962C8B-B14F-4D97-AF65-F5344CB8AC3E}">
        <p14:creationId xmlns:p14="http://schemas.microsoft.com/office/powerpoint/2010/main" val="4188388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número de diapositiva 6"/>
          <p:cNvSpPr>
            <a:spLocks noGrp="1"/>
          </p:cNvSpPr>
          <p:nvPr>
            <p:ph type="sldNum" idx="10"/>
          </p:nvPr>
        </p:nvSpPr>
        <p:spPr/>
        <p:txBody>
          <a:bodyPr/>
          <a:lstStyle>
            <a:lvl1pPr>
              <a:defRPr/>
            </a:lvl1pPr>
          </a:lstStyle>
          <a:p>
            <a:fld id="{90EF7C06-891A-4BDB-8D8D-53424A6AECE7}" type="slidenum">
              <a:rPr lang="es-ES" altLang="ca-ES"/>
              <a:pPr/>
              <a:t>‹#›</a:t>
            </a:fld>
            <a:endParaRPr lang="es-ES" altLang="ca-ES"/>
          </a:p>
        </p:txBody>
      </p:sp>
    </p:spTree>
    <p:extLst>
      <p:ext uri="{BB962C8B-B14F-4D97-AF65-F5344CB8AC3E}">
        <p14:creationId xmlns:p14="http://schemas.microsoft.com/office/powerpoint/2010/main" val="272257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número de diapositiva 2"/>
          <p:cNvSpPr>
            <a:spLocks noGrp="1"/>
          </p:cNvSpPr>
          <p:nvPr>
            <p:ph type="sldNum" idx="10"/>
          </p:nvPr>
        </p:nvSpPr>
        <p:spPr/>
        <p:txBody>
          <a:bodyPr/>
          <a:lstStyle>
            <a:lvl1pPr>
              <a:defRPr/>
            </a:lvl1pPr>
          </a:lstStyle>
          <a:p>
            <a:fld id="{15DD2E00-3BA6-4003-BE03-87F897C296D0}" type="slidenum">
              <a:rPr lang="es-ES" altLang="ca-ES"/>
              <a:pPr/>
              <a:t>‹#›</a:t>
            </a:fld>
            <a:endParaRPr lang="es-ES" altLang="ca-ES"/>
          </a:p>
        </p:txBody>
      </p:sp>
    </p:spTree>
    <p:extLst>
      <p:ext uri="{BB962C8B-B14F-4D97-AF65-F5344CB8AC3E}">
        <p14:creationId xmlns:p14="http://schemas.microsoft.com/office/powerpoint/2010/main" val="804891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número de diapositiva 1"/>
          <p:cNvSpPr>
            <a:spLocks noGrp="1"/>
          </p:cNvSpPr>
          <p:nvPr>
            <p:ph type="sldNum" idx="10"/>
          </p:nvPr>
        </p:nvSpPr>
        <p:spPr/>
        <p:txBody>
          <a:bodyPr/>
          <a:lstStyle>
            <a:lvl1pPr>
              <a:defRPr/>
            </a:lvl1pPr>
          </a:lstStyle>
          <a:p>
            <a:fld id="{197BD4D6-3AFB-4239-9556-F0EAA548432A}" type="slidenum">
              <a:rPr lang="es-ES" altLang="ca-ES"/>
              <a:pPr/>
              <a:t>‹#›</a:t>
            </a:fld>
            <a:endParaRPr lang="es-ES" altLang="ca-ES"/>
          </a:p>
        </p:txBody>
      </p:sp>
    </p:spTree>
    <p:extLst>
      <p:ext uri="{BB962C8B-B14F-4D97-AF65-F5344CB8AC3E}">
        <p14:creationId xmlns:p14="http://schemas.microsoft.com/office/powerpoint/2010/main" val="102240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número de diapositiva 4"/>
          <p:cNvSpPr>
            <a:spLocks noGrp="1"/>
          </p:cNvSpPr>
          <p:nvPr>
            <p:ph type="sldNum" idx="10"/>
          </p:nvPr>
        </p:nvSpPr>
        <p:spPr/>
        <p:txBody>
          <a:bodyPr/>
          <a:lstStyle>
            <a:lvl1pPr>
              <a:defRPr/>
            </a:lvl1pPr>
          </a:lstStyle>
          <a:p>
            <a:fld id="{5C6D8222-7DDE-4567-9156-9A402C9F4D98}" type="slidenum">
              <a:rPr lang="es-ES" altLang="ca-ES"/>
              <a:pPr/>
              <a:t>‹#›</a:t>
            </a:fld>
            <a:endParaRPr lang="es-ES" altLang="ca-ES"/>
          </a:p>
        </p:txBody>
      </p:sp>
    </p:spTree>
    <p:extLst>
      <p:ext uri="{BB962C8B-B14F-4D97-AF65-F5344CB8AC3E}">
        <p14:creationId xmlns:p14="http://schemas.microsoft.com/office/powerpoint/2010/main" val="357089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idx="1"/>
          </p:nvPr>
        </p:nvSpPr>
        <p:spPr/>
        <p:txBody>
          <a:body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0BF2771E-CD08-4FDF-94B3-829826C0B21E}" type="slidenum">
              <a:rPr lang="es-ES" altLang="ca-ES"/>
              <a:pPr/>
              <a:t>‹#›</a:t>
            </a:fld>
            <a:endParaRPr lang="es-ES" altLang="ca-ES"/>
          </a:p>
        </p:txBody>
      </p:sp>
    </p:spTree>
    <p:extLst>
      <p:ext uri="{BB962C8B-B14F-4D97-AF65-F5344CB8AC3E}">
        <p14:creationId xmlns:p14="http://schemas.microsoft.com/office/powerpoint/2010/main" val="2666203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número de diapositiva 4"/>
          <p:cNvSpPr>
            <a:spLocks noGrp="1"/>
          </p:cNvSpPr>
          <p:nvPr>
            <p:ph type="sldNum" idx="10"/>
          </p:nvPr>
        </p:nvSpPr>
        <p:spPr/>
        <p:txBody>
          <a:bodyPr/>
          <a:lstStyle>
            <a:lvl1pPr>
              <a:defRPr/>
            </a:lvl1pPr>
          </a:lstStyle>
          <a:p>
            <a:fld id="{5BCFA7E1-5D9F-4F9D-8F4D-C7562D1FF070}" type="slidenum">
              <a:rPr lang="es-ES" altLang="ca-ES"/>
              <a:pPr/>
              <a:t>‹#›</a:t>
            </a:fld>
            <a:endParaRPr lang="es-ES" altLang="ca-ES"/>
          </a:p>
        </p:txBody>
      </p:sp>
    </p:spTree>
    <p:extLst>
      <p:ext uri="{BB962C8B-B14F-4D97-AF65-F5344CB8AC3E}">
        <p14:creationId xmlns:p14="http://schemas.microsoft.com/office/powerpoint/2010/main" val="1631746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text vertical 2"/>
          <p:cNvSpPr>
            <a:spLocks noGrp="1"/>
          </p:cNvSpPr>
          <p:nvPr>
            <p:ph type="body" orient="vert" idx="1"/>
          </p:nvPr>
        </p:nvSpPr>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D772C3C1-9AF0-417C-B076-77A93E3C2079}" type="slidenum">
              <a:rPr lang="es-ES" altLang="ca-ES"/>
              <a:pPr/>
              <a:t>‹#›</a:t>
            </a:fld>
            <a:endParaRPr lang="es-ES" altLang="ca-ES"/>
          </a:p>
        </p:txBody>
      </p:sp>
    </p:spTree>
    <p:extLst>
      <p:ext uri="{BB962C8B-B14F-4D97-AF65-F5344CB8AC3E}">
        <p14:creationId xmlns:p14="http://schemas.microsoft.com/office/powerpoint/2010/main" val="365099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94488" y="476250"/>
            <a:ext cx="2001837" cy="5389563"/>
          </a:xfrm>
        </p:spPr>
        <p:txBody>
          <a:bodyPr vert="eaVert"/>
          <a:lstStyle/>
          <a:p>
            <a:r>
              <a:rPr lang="ca-ES" smtClean="0"/>
              <a:t>Feu clic aquí per editar l'estil</a:t>
            </a:r>
            <a:endParaRPr lang="ca-ES"/>
          </a:p>
        </p:txBody>
      </p:sp>
      <p:sp>
        <p:nvSpPr>
          <p:cNvPr id="3" name="Contenidor de text vertical 2"/>
          <p:cNvSpPr>
            <a:spLocks noGrp="1"/>
          </p:cNvSpPr>
          <p:nvPr>
            <p:ph type="body" orient="vert" idx="1"/>
          </p:nvPr>
        </p:nvSpPr>
        <p:spPr>
          <a:xfrm>
            <a:off x="684213" y="476250"/>
            <a:ext cx="5857875" cy="5389563"/>
          </a:xfrm>
        </p:spPr>
        <p:txBody>
          <a:bodyPr vert="eaVert"/>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número de diapositiva 3"/>
          <p:cNvSpPr>
            <a:spLocks noGrp="1"/>
          </p:cNvSpPr>
          <p:nvPr>
            <p:ph type="sldNum" idx="10"/>
          </p:nvPr>
        </p:nvSpPr>
        <p:spPr/>
        <p:txBody>
          <a:bodyPr/>
          <a:lstStyle>
            <a:lvl1pPr>
              <a:defRPr/>
            </a:lvl1pPr>
          </a:lstStyle>
          <a:p>
            <a:fld id="{8F248EFA-BD5A-46BF-BCD7-DF8FF8548C00}" type="slidenum">
              <a:rPr lang="es-ES" altLang="ca-ES"/>
              <a:pPr/>
              <a:t>‹#›</a:t>
            </a:fld>
            <a:endParaRPr lang="es-ES" altLang="ca-ES"/>
          </a:p>
        </p:txBody>
      </p:sp>
    </p:spTree>
    <p:extLst>
      <p:ext uri="{BB962C8B-B14F-4D97-AF65-F5344CB8AC3E}">
        <p14:creationId xmlns:p14="http://schemas.microsoft.com/office/powerpoint/2010/main" val="8736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smtClean="0"/>
              <a:t>Feu clic aquí per editar l'estil</a:t>
            </a:r>
            <a:endParaRPr lang="ca-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a-ES" smtClean="0"/>
              <a:t>Feu clic aquí per editar estils</a:t>
            </a:r>
          </a:p>
        </p:txBody>
      </p:sp>
      <p:sp>
        <p:nvSpPr>
          <p:cNvPr id="4" name="Contenidor de número de diapositiva 3"/>
          <p:cNvSpPr>
            <a:spLocks noGrp="1"/>
          </p:cNvSpPr>
          <p:nvPr>
            <p:ph type="sldNum" idx="10"/>
          </p:nvPr>
        </p:nvSpPr>
        <p:spPr/>
        <p:txBody>
          <a:bodyPr/>
          <a:lstStyle>
            <a:lvl1pPr>
              <a:defRPr/>
            </a:lvl1pPr>
          </a:lstStyle>
          <a:p>
            <a:fld id="{530D9F45-C3D5-4024-A570-7497144C3F99}" type="slidenum">
              <a:rPr lang="es-ES" altLang="ca-ES"/>
              <a:pPr/>
              <a:t>‹#›</a:t>
            </a:fld>
            <a:endParaRPr lang="es-ES" altLang="ca-ES"/>
          </a:p>
        </p:txBody>
      </p:sp>
    </p:spTree>
    <p:extLst>
      <p:ext uri="{BB962C8B-B14F-4D97-AF65-F5344CB8AC3E}">
        <p14:creationId xmlns:p14="http://schemas.microsoft.com/office/powerpoint/2010/main" val="294468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contingut 2"/>
          <p:cNvSpPr>
            <a:spLocks noGrp="1"/>
          </p:cNvSpPr>
          <p:nvPr>
            <p:ph sz="half" idx="1"/>
          </p:nvPr>
        </p:nvSpPr>
        <p:spPr>
          <a:xfrm>
            <a:off x="684213" y="1981200"/>
            <a:ext cx="39243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contingut 3"/>
          <p:cNvSpPr>
            <a:spLocks noGrp="1"/>
          </p:cNvSpPr>
          <p:nvPr>
            <p:ph sz="half" idx="2"/>
          </p:nvPr>
        </p:nvSpPr>
        <p:spPr>
          <a:xfrm>
            <a:off x="4760913" y="1981200"/>
            <a:ext cx="3924300" cy="3884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número de diapositiva 4"/>
          <p:cNvSpPr>
            <a:spLocks noGrp="1"/>
          </p:cNvSpPr>
          <p:nvPr>
            <p:ph type="sldNum" idx="10"/>
          </p:nvPr>
        </p:nvSpPr>
        <p:spPr/>
        <p:txBody>
          <a:bodyPr/>
          <a:lstStyle>
            <a:lvl1pPr>
              <a:defRPr/>
            </a:lvl1pPr>
          </a:lstStyle>
          <a:p>
            <a:fld id="{A1BD4BEE-4893-4F9A-B2D4-4A4239C87B9D}" type="slidenum">
              <a:rPr lang="es-ES" altLang="ca-ES"/>
              <a:pPr/>
              <a:t>‹#›</a:t>
            </a:fld>
            <a:endParaRPr lang="es-ES" altLang="ca-ES"/>
          </a:p>
        </p:txBody>
      </p:sp>
    </p:spTree>
    <p:extLst>
      <p:ext uri="{BB962C8B-B14F-4D97-AF65-F5344CB8AC3E}">
        <p14:creationId xmlns:p14="http://schemas.microsoft.com/office/powerpoint/2010/main" val="285041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457200" y="274638"/>
            <a:ext cx="8229600" cy="1143000"/>
          </a:xfrm>
        </p:spPr>
        <p:txBody>
          <a:bodyPr/>
          <a:lstStyle>
            <a:lvl1pPr>
              <a:defRPr/>
            </a:lvl1pPr>
          </a:lstStyle>
          <a:p>
            <a:r>
              <a:rPr lang="ca-ES" smtClean="0"/>
              <a:t>Feu clic aquí per editar l'estil</a:t>
            </a:r>
            <a:endParaRPr lang="ca-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Feu clic aquí per editar estils</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7" name="Contenidor de número de diapositiva 6"/>
          <p:cNvSpPr>
            <a:spLocks noGrp="1"/>
          </p:cNvSpPr>
          <p:nvPr>
            <p:ph type="sldNum" idx="10"/>
          </p:nvPr>
        </p:nvSpPr>
        <p:spPr/>
        <p:txBody>
          <a:bodyPr/>
          <a:lstStyle>
            <a:lvl1pPr>
              <a:defRPr/>
            </a:lvl1pPr>
          </a:lstStyle>
          <a:p>
            <a:fld id="{16C0045B-D392-4922-81DE-79820A021157}" type="slidenum">
              <a:rPr lang="es-ES" altLang="ca-ES"/>
              <a:pPr/>
              <a:t>‹#›</a:t>
            </a:fld>
            <a:endParaRPr lang="es-ES" altLang="ca-ES"/>
          </a:p>
        </p:txBody>
      </p:sp>
    </p:spTree>
    <p:extLst>
      <p:ext uri="{BB962C8B-B14F-4D97-AF65-F5344CB8AC3E}">
        <p14:creationId xmlns:p14="http://schemas.microsoft.com/office/powerpoint/2010/main" val="337228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smtClean="0"/>
              <a:t>Feu clic aquí per editar l'estil</a:t>
            </a:r>
            <a:endParaRPr lang="ca-ES"/>
          </a:p>
        </p:txBody>
      </p:sp>
      <p:sp>
        <p:nvSpPr>
          <p:cNvPr id="3" name="Contenidor de número de diapositiva 2"/>
          <p:cNvSpPr>
            <a:spLocks noGrp="1"/>
          </p:cNvSpPr>
          <p:nvPr>
            <p:ph type="sldNum" idx="10"/>
          </p:nvPr>
        </p:nvSpPr>
        <p:spPr/>
        <p:txBody>
          <a:bodyPr/>
          <a:lstStyle>
            <a:lvl1pPr>
              <a:defRPr/>
            </a:lvl1pPr>
          </a:lstStyle>
          <a:p>
            <a:fld id="{95F13118-73D5-45C2-B26D-163BCCBCF88D}" type="slidenum">
              <a:rPr lang="es-ES" altLang="ca-ES"/>
              <a:pPr/>
              <a:t>‹#›</a:t>
            </a:fld>
            <a:endParaRPr lang="es-ES" altLang="ca-ES"/>
          </a:p>
        </p:txBody>
      </p:sp>
    </p:spTree>
    <p:extLst>
      <p:ext uri="{BB962C8B-B14F-4D97-AF65-F5344CB8AC3E}">
        <p14:creationId xmlns:p14="http://schemas.microsoft.com/office/powerpoint/2010/main" val="3602962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número de diapositiva 1"/>
          <p:cNvSpPr>
            <a:spLocks noGrp="1"/>
          </p:cNvSpPr>
          <p:nvPr>
            <p:ph type="sldNum" idx="10"/>
          </p:nvPr>
        </p:nvSpPr>
        <p:spPr/>
        <p:txBody>
          <a:bodyPr/>
          <a:lstStyle>
            <a:lvl1pPr>
              <a:defRPr/>
            </a:lvl1pPr>
          </a:lstStyle>
          <a:p>
            <a:fld id="{8375D86B-4E15-40DC-A557-50D81FEF3F1E}" type="slidenum">
              <a:rPr lang="es-ES" altLang="ca-ES"/>
              <a:pPr/>
              <a:t>‹#›</a:t>
            </a:fld>
            <a:endParaRPr lang="es-ES" altLang="ca-ES"/>
          </a:p>
        </p:txBody>
      </p:sp>
    </p:spTree>
    <p:extLst>
      <p:ext uri="{BB962C8B-B14F-4D97-AF65-F5344CB8AC3E}">
        <p14:creationId xmlns:p14="http://schemas.microsoft.com/office/powerpoint/2010/main" val="77903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smtClean="0"/>
              <a:t>Feu clic aquí per editar l'estil</a:t>
            </a:r>
            <a:endParaRPr lang="ca-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Feu clic aquí per editar estils</a:t>
            </a:r>
          </a:p>
          <a:p>
            <a:pPr lvl="1"/>
            <a:r>
              <a:rPr lang="ca-ES" smtClean="0"/>
              <a:t>Segon nivell</a:t>
            </a:r>
          </a:p>
          <a:p>
            <a:pPr lvl="2"/>
            <a:r>
              <a:rPr lang="ca-ES" smtClean="0"/>
              <a:t>Tercer nivell</a:t>
            </a:r>
          </a:p>
          <a:p>
            <a:pPr lvl="3"/>
            <a:r>
              <a:rPr lang="ca-ES" smtClean="0"/>
              <a:t>Quart nivell</a:t>
            </a:r>
          </a:p>
          <a:p>
            <a:pPr lvl="4"/>
            <a:r>
              <a:rPr lang="ca-ES" smtClean="0"/>
              <a:t>Cinquè nivell</a:t>
            </a:r>
            <a:endParaRPr lang="ca-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número de diapositiva 4"/>
          <p:cNvSpPr>
            <a:spLocks noGrp="1"/>
          </p:cNvSpPr>
          <p:nvPr>
            <p:ph type="sldNum" idx="10"/>
          </p:nvPr>
        </p:nvSpPr>
        <p:spPr/>
        <p:txBody>
          <a:bodyPr/>
          <a:lstStyle>
            <a:lvl1pPr>
              <a:defRPr/>
            </a:lvl1pPr>
          </a:lstStyle>
          <a:p>
            <a:fld id="{1D889718-86C0-4620-9C6A-18C479FC7043}" type="slidenum">
              <a:rPr lang="es-ES" altLang="ca-ES"/>
              <a:pPr/>
              <a:t>‹#›</a:t>
            </a:fld>
            <a:endParaRPr lang="es-ES" altLang="ca-ES"/>
          </a:p>
        </p:txBody>
      </p:sp>
    </p:spTree>
    <p:extLst>
      <p:ext uri="{BB962C8B-B14F-4D97-AF65-F5344CB8AC3E}">
        <p14:creationId xmlns:p14="http://schemas.microsoft.com/office/powerpoint/2010/main" val="1636722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smtClean="0"/>
              <a:t>Feu clic aquí per editar l'estil</a:t>
            </a:r>
            <a:endParaRPr lang="ca-ES"/>
          </a:p>
        </p:txBody>
      </p:sp>
      <p:sp>
        <p:nvSpPr>
          <p:cNvPr id="3" name="Contenidor d'imat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Feu clic aquí per editar estils</a:t>
            </a:r>
          </a:p>
        </p:txBody>
      </p:sp>
      <p:sp>
        <p:nvSpPr>
          <p:cNvPr id="5" name="Contenidor de número de diapositiva 4"/>
          <p:cNvSpPr>
            <a:spLocks noGrp="1"/>
          </p:cNvSpPr>
          <p:nvPr>
            <p:ph type="sldNum" idx="10"/>
          </p:nvPr>
        </p:nvSpPr>
        <p:spPr/>
        <p:txBody>
          <a:bodyPr/>
          <a:lstStyle>
            <a:lvl1pPr>
              <a:defRPr/>
            </a:lvl1pPr>
          </a:lstStyle>
          <a:p>
            <a:fld id="{4C7C889E-FF7C-47AE-9053-1B27E977B8B5}" type="slidenum">
              <a:rPr lang="es-ES" altLang="ca-ES"/>
              <a:pPr/>
              <a:t>‹#›</a:t>
            </a:fld>
            <a:endParaRPr lang="es-ES" altLang="ca-ES"/>
          </a:p>
        </p:txBody>
      </p:sp>
    </p:spTree>
    <p:extLst>
      <p:ext uri="{BB962C8B-B14F-4D97-AF65-F5344CB8AC3E}">
        <p14:creationId xmlns:p14="http://schemas.microsoft.com/office/powerpoint/2010/main" val="3037392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a:extLst>
              <a:ext uri="{28A0092B-C50C-407E-A947-70E740481C1C}">
                <a14:useLocalDpi xmlns:a14="http://schemas.microsoft.com/office/drawing/2010/main" val="0"/>
              </a:ext>
            </a:extLst>
          </a:blip>
          <a:srcRect r="26926" b="21822"/>
          <a:stretch>
            <a:fillRect/>
          </a:stretch>
        </p:blipFill>
        <p:spPr bwMode="auto">
          <a:xfrm>
            <a:off x="4230688" y="1600200"/>
            <a:ext cx="4913312" cy="5257800"/>
          </a:xfrm>
          <a:prstGeom prst="rect">
            <a:avLst/>
          </a:prstGeom>
          <a:noFill/>
          <a:ln>
            <a:noFill/>
          </a:ln>
          <a:effectLst/>
          <a:extLst>
            <a:ext uri="{909E8E84-426E-40DD-AFC4-6F175D3DCCD1}">
              <a14:hiddenFill xmlns:a14="http://schemas.microsoft.com/office/drawing/2010/main">
                <a:blipFill dpi="0" rotWithShape="0">
                  <a:blip/>
                  <a:srcRect r="26926" b="2182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6" name="Text Box 2"/>
          <p:cNvSpPr txBox="1">
            <a:spLocks noChangeArrowheads="1"/>
          </p:cNvSpPr>
          <p:nvPr/>
        </p:nvSpPr>
        <p:spPr bwMode="auto">
          <a:xfrm>
            <a:off x="3124200" y="62452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1027" name="Rectangle 3"/>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9999FF"/>
                </a:solidFill>
                <a:latin typeface="Arial Black" pitchFamily="32" charset="0"/>
              </a:defRPr>
            </a:lvl1pPr>
          </a:lstStyle>
          <a:p>
            <a:fld id="{22FC4BD6-E7E5-4F83-AACD-14038EDA3B2F}" type="slidenum">
              <a:rPr lang="es-ES" altLang="ca-ES"/>
              <a:pPr/>
              <a:t>‹#›</a:t>
            </a:fld>
            <a:endParaRPr lang="es-ES" altLang="ca-ES"/>
          </a:p>
        </p:txBody>
      </p:sp>
      <p:sp>
        <p:nvSpPr>
          <p:cNvPr id="1028" name="Rectangle 4"/>
          <p:cNvSpPr>
            <a:spLocks noGrp="1" noChangeArrowheads="1"/>
          </p:cNvSpPr>
          <p:nvPr>
            <p:ph type="title"/>
          </p:nvPr>
        </p:nvSpPr>
        <p:spPr bwMode="auto">
          <a:xfrm>
            <a:off x="684213" y="476250"/>
            <a:ext cx="8012112" cy="1370013"/>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a-ES" smtClean="0"/>
              <a:t>Feu clic per editar el format del text del títol</a:t>
            </a:r>
          </a:p>
        </p:txBody>
      </p:sp>
      <p:sp>
        <p:nvSpPr>
          <p:cNvPr id="1029" name="Rectangle 5"/>
          <p:cNvSpPr>
            <a:spLocks noGrp="1" noChangeArrowheads="1"/>
          </p:cNvSpPr>
          <p:nvPr>
            <p:ph type="body" idx="1"/>
          </p:nvPr>
        </p:nvSpPr>
        <p:spPr bwMode="auto">
          <a:xfrm>
            <a:off x="684213" y="1981200"/>
            <a:ext cx="8001000" cy="388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a-ES" smtClean="0"/>
              <a:t>Feu clic per editar el format del text de l'esquema</a:t>
            </a:r>
          </a:p>
          <a:p>
            <a:pPr lvl="1"/>
            <a:r>
              <a:rPr lang="en-GB" altLang="ca-ES" smtClean="0"/>
              <a:t>Segon nivell d'esquema</a:t>
            </a:r>
          </a:p>
          <a:p>
            <a:pPr lvl="2"/>
            <a:r>
              <a:rPr lang="en-GB" altLang="ca-ES" smtClean="0"/>
              <a:t>Tercer nivell d'esquema</a:t>
            </a:r>
          </a:p>
          <a:p>
            <a:pPr lvl="3"/>
            <a:r>
              <a:rPr lang="en-GB" altLang="ca-ES" smtClean="0"/>
              <a:t>Quart nivell d'esquema</a:t>
            </a:r>
          </a:p>
          <a:p>
            <a:pPr lvl="4"/>
            <a:r>
              <a:rPr lang="en-GB" altLang="ca-ES" smtClean="0"/>
              <a:t>Cinquè nivell d'esquema</a:t>
            </a:r>
          </a:p>
          <a:p>
            <a:pPr lvl="4"/>
            <a:r>
              <a:rPr lang="en-GB" altLang="ca-ES" smtClean="0"/>
              <a:t>Sisè nivell d'esquema</a:t>
            </a:r>
          </a:p>
          <a:p>
            <a:pPr lvl="4"/>
            <a:r>
              <a:rPr lang="en-GB" altLang="ca-ES" smtClean="0"/>
              <a:t>Setè nivell d'esquema</a:t>
            </a:r>
          </a:p>
          <a:p>
            <a:pPr lvl="4"/>
            <a:r>
              <a:rPr lang="en-GB" altLang="ca-ES" smtClean="0"/>
              <a:t>Vuitè nivell d'esquema</a:t>
            </a:r>
          </a:p>
          <a:p>
            <a:pPr lvl="4"/>
            <a:r>
              <a:rPr lang="en-GB" altLang="ca-ES" smtClean="0"/>
              <a:t>Novè nivell d'esquema</a:t>
            </a:r>
          </a:p>
        </p:txBody>
      </p:sp>
      <p:sp>
        <p:nvSpPr>
          <p:cNvPr id="1030" name="Rectangle 6"/>
          <p:cNvSpPr>
            <a:spLocks noChangeArrowheads="1"/>
          </p:cNvSpPr>
          <p:nvPr/>
        </p:nvSpPr>
        <p:spPr bwMode="auto">
          <a:xfrm>
            <a:off x="0" y="0"/>
            <a:ext cx="533400" cy="6858000"/>
          </a:xfrm>
          <a:prstGeom prst="rect">
            <a:avLst/>
          </a:prstGeom>
          <a:solidFill>
            <a:srgbClr val="1588BB"/>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8350" y="80963"/>
            <a:ext cx="685800" cy="32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2"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25" y="4124325"/>
            <a:ext cx="427038"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3" name="Text Box 9"/>
          <p:cNvSpPr txBox="1">
            <a:spLocks noChangeArrowheads="1"/>
          </p:cNvSpPr>
          <p:nvPr/>
        </p:nvSpPr>
        <p:spPr bwMode="auto">
          <a:xfrm rot="16200000">
            <a:off x="-1153319" y="2018507"/>
            <a:ext cx="28686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ca-ES" altLang="ca-ES" sz="1600">
                <a:solidFill>
                  <a:srgbClr val="FFFFFF"/>
                </a:solidFill>
              </a:rPr>
              <a:t>CURS DE FORMACIÓ 2010</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marL="742950" indent="-28575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2pPr>
      <a:lvl3pPr marL="11430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3pPr>
      <a:lvl4pPr marL="16002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4pPr>
      <a:lvl5pPr marL="20574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5pPr>
      <a:lvl6pPr marL="25146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6pPr>
      <a:lvl7pPr marL="29718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7pPr>
      <a:lvl8pPr marL="34290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8pPr>
      <a:lvl9pPr marL="38862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13">
            <a:extLst>
              <a:ext uri="{28A0092B-C50C-407E-A947-70E740481C1C}">
                <a14:useLocalDpi xmlns:a14="http://schemas.microsoft.com/office/drawing/2010/main" val="0"/>
              </a:ext>
            </a:extLst>
          </a:blip>
          <a:srcRect r="26926" b="21822"/>
          <a:stretch>
            <a:fillRect/>
          </a:stretch>
        </p:blipFill>
        <p:spPr bwMode="auto">
          <a:xfrm>
            <a:off x="4211638" y="1600200"/>
            <a:ext cx="4913312" cy="5257800"/>
          </a:xfrm>
          <a:prstGeom prst="rect">
            <a:avLst/>
          </a:prstGeom>
          <a:noFill/>
          <a:ln>
            <a:noFill/>
          </a:ln>
          <a:effectLst/>
          <a:extLst>
            <a:ext uri="{909E8E84-426E-40DD-AFC4-6F175D3DCCD1}">
              <a14:hiddenFill xmlns:a14="http://schemas.microsoft.com/office/drawing/2010/main">
                <a:blipFill dpi="0" rotWithShape="0">
                  <a:blip/>
                  <a:srcRect r="26926" b="2182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0" name="Rectangle 2"/>
          <p:cNvSpPr>
            <a:spLocks noChangeArrowheads="1"/>
          </p:cNvSpPr>
          <p:nvPr/>
        </p:nvSpPr>
        <p:spPr bwMode="auto">
          <a:xfrm>
            <a:off x="0" y="0"/>
            <a:ext cx="533400" cy="6858000"/>
          </a:xfrm>
          <a:prstGeom prst="rect">
            <a:avLst/>
          </a:prstGeom>
          <a:solidFill>
            <a:srgbClr val="1588BB"/>
          </a:solidFill>
          <a:ln w="126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2051" name="Text Box 3"/>
          <p:cNvSpPr txBox="1">
            <a:spLocks noChangeArrowheads="1"/>
          </p:cNvSpPr>
          <p:nvPr/>
        </p:nvSpPr>
        <p:spPr bwMode="auto">
          <a:xfrm rot="16200000">
            <a:off x="-1153319" y="2018507"/>
            <a:ext cx="28686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ca-ES" altLang="ca-ES" sz="1600">
                <a:solidFill>
                  <a:srgbClr val="FFFFFF"/>
                </a:solidFill>
              </a:rPr>
              <a:t>CURS DE FORMACIÓ 2010</a:t>
            </a:r>
          </a:p>
        </p:txBody>
      </p:sp>
      <p:pic>
        <p:nvPicPr>
          <p:cNvPr id="2052"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67400" y="130175"/>
            <a:ext cx="3136900" cy="63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325" y="4124325"/>
            <a:ext cx="427038"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6"/>
          <p:cNvSpPr>
            <a:spLocks noGrp="1" noChangeArrowheads="1"/>
          </p:cNvSpPr>
          <p:nvPr>
            <p:ph type="title"/>
          </p:nvPr>
        </p:nvSpPr>
        <p:spPr bwMode="auto">
          <a:xfrm>
            <a:off x="684213" y="476250"/>
            <a:ext cx="8012112" cy="1370013"/>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a-ES" smtClean="0"/>
              <a:t>Feu clic per editar el format del text del títol</a:t>
            </a:r>
          </a:p>
        </p:txBody>
      </p:sp>
      <p:sp>
        <p:nvSpPr>
          <p:cNvPr id="2055" name="Rectangle 7"/>
          <p:cNvSpPr>
            <a:spLocks noGrp="1" noChangeArrowheads="1"/>
          </p:cNvSpPr>
          <p:nvPr>
            <p:ph type="body" idx="1"/>
          </p:nvPr>
        </p:nvSpPr>
        <p:spPr bwMode="auto">
          <a:xfrm>
            <a:off x="684213" y="1981200"/>
            <a:ext cx="8001000" cy="3884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a-ES" smtClean="0"/>
              <a:t>Feu clic per editar el format del text de l'esquema</a:t>
            </a:r>
          </a:p>
          <a:p>
            <a:pPr lvl="1"/>
            <a:r>
              <a:rPr lang="en-GB" altLang="ca-ES" smtClean="0"/>
              <a:t>Segon nivell d'esquema</a:t>
            </a:r>
          </a:p>
          <a:p>
            <a:pPr lvl="2"/>
            <a:r>
              <a:rPr lang="en-GB" altLang="ca-ES" smtClean="0"/>
              <a:t>Tercer nivell d'esquema</a:t>
            </a:r>
          </a:p>
          <a:p>
            <a:pPr lvl="3"/>
            <a:r>
              <a:rPr lang="en-GB" altLang="ca-ES" smtClean="0"/>
              <a:t>Quart nivell d'esquema</a:t>
            </a:r>
          </a:p>
          <a:p>
            <a:pPr lvl="4"/>
            <a:r>
              <a:rPr lang="en-GB" altLang="ca-ES" smtClean="0"/>
              <a:t>Cinquè nivell d'esquema</a:t>
            </a:r>
          </a:p>
          <a:p>
            <a:pPr lvl="4"/>
            <a:r>
              <a:rPr lang="en-GB" altLang="ca-ES" smtClean="0"/>
              <a:t>Sisè nivell d'esquema</a:t>
            </a:r>
          </a:p>
          <a:p>
            <a:pPr lvl="4"/>
            <a:r>
              <a:rPr lang="en-GB" altLang="ca-ES" smtClean="0"/>
              <a:t>Setè nivell d'esquema</a:t>
            </a:r>
          </a:p>
          <a:p>
            <a:pPr lvl="4"/>
            <a:r>
              <a:rPr lang="en-GB" altLang="ca-ES" smtClean="0"/>
              <a:t>Vuitè nivell d'esquema</a:t>
            </a:r>
          </a:p>
          <a:p>
            <a:pPr lvl="4"/>
            <a:r>
              <a:rPr lang="en-GB" altLang="ca-ES" smtClean="0"/>
              <a:t>Novè nivell d'esquema</a:t>
            </a:r>
          </a:p>
        </p:txBody>
      </p:sp>
      <p:sp>
        <p:nvSpPr>
          <p:cNvPr id="2056" name="Text Box 8"/>
          <p:cNvSpPr txBox="1">
            <a:spLocks noChangeArrowheads="1"/>
          </p:cNvSpPr>
          <p:nvPr/>
        </p:nvSpPr>
        <p:spPr bwMode="auto">
          <a:xfrm>
            <a:off x="3124200" y="62452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2057" name="Rectangle 9"/>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723900" algn="l"/>
                <a:tab pos="1447800" algn="l"/>
              </a:tabLst>
              <a:defRPr sz="1200">
                <a:solidFill>
                  <a:srgbClr val="000000"/>
                </a:solidFill>
                <a:latin typeface="Arial Black" pitchFamily="32" charset="0"/>
              </a:defRPr>
            </a:lvl1pPr>
          </a:lstStyle>
          <a:p>
            <a:fld id="{162E5EFA-8382-4E34-9B65-77FCE83F9BC1}" type="slidenum">
              <a:rPr lang="es-ES" altLang="ca-ES"/>
              <a:pPr/>
              <a:t>‹#›</a:t>
            </a:fld>
            <a:endParaRPr lang="es-ES" altLang="ca-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marL="742950" indent="-28575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2pPr>
      <a:lvl3pPr marL="11430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3pPr>
      <a:lvl4pPr marL="16002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4pPr>
      <a:lvl5pPr marL="20574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5pPr>
      <a:lvl6pPr marL="25146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6pPr>
      <a:lvl7pPr marL="29718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7pPr>
      <a:lvl8pPr marL="34290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8pPr>
      <a:lvl9pPr marL="3886200" indent="-228600" algn="r" defTabSz="449263" rtl="0" eaLnBrk="0" fontAlgn="base" hangingPunct="0">
        <a:spcBef>
          <a:spcPct val="0"/>
        </a:spcBef>
        <a:spcAft>
          <a:spcPct val="0"/>
        </a:spcAft>
        <a:buClr>
          <a:srgbClr val="000000"/>
        </a:buClr>
        <a:buSzPct val="100000"/>
        <a:buFont typeface="Times New Roman" pitchFamily="16" charset="0"/>
        <a:defRPr sz="3200">
          <a:solidFill>
            <a:srgbClr val="000000"/>
          </a:solidFill>
          <a:latin typeface="Arial" charset="0"/>
          <a:cs typeface="Arial Unicode MS"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cs typeface="+mn-cs"/>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3pPr>
      <a:lvl4pPr marL="1600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cs typeface="+mn-cs"/>
        </a:defRPr>
      </a:lvl4pPr>
      <a:lvl5pPr marL="20574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5pPr>
      <a:lvl6pPr marL="25146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6pPr>
      <a:lvl7pPr marL="29718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7pPr>
      <a:lvl8pPr marL="34290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8pPr>
      <a:lvl9pPr marL="3886200" indent="-228600" algn="l" defTabSz="449263" rtl="0" eaLnBrk="0" fontAlgn="base" hangingPunct="0">
        <a:spcBef>
          <a:spcPts val="300"/>
        </a:spcBef>
        <a:spcAft>
          <a:spcPct val="0"/>
        </a:spcAft>
        <a:buClr>
          <a:srgbClr val="000000"/>
        </a:buClr>
        <a:buSzPct val="100000"/>
        <a:buFont typeface="Times New Roman" pitchFamily="16" charset="0"/>
        <a:defRPr sz="1200">
          <a:solidFill>
            <a:srgbClr val="000000"/>
          </a:solidFill>
          <a:latin typeface="+mn-lt"/>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wmf"/></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
            </a:r>
            <a:br>
              <a:rPr lang="es-ES" altLang="ca-ES" sz="3800"/>
            </a:br>
            <a:r>
              <a:rPr lang="es-ES" altLang="ca-ES" sz="3800"/>
              <a:t> Tecnologia apropiada per al Desenvolupament Humà</a:t>
            </a:r>
          </a:p>
        </p:txBody>
      </p:sp>
      <p:sp>
        <p:nvSpPr>
          <p:cNvPr id="4098" name="Text Box 2"/>
          <p:cNvSpPr txBox="1">
            <a:spLocks noChangeArrowheads="1"/>
          </p:cNvSpPr>
          <p:nvPr/>
        </p:nvSpPr>
        <p:spPr bwMode="auto">
          <a:xfrm>
            <a:off x="2971800" y="4267200"/>
            <a:ext cx="60198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lnSpc>
                <a:spcPct val="90000"/>
              </a:lnSpc>
              <a:spcBef>
                <a:spcPts val="500"/>
              </a:spcBef>
            </a:pPr>
            <a:r>
              <a:rPr lang="ca-ES" altLang="ca-ES" sz="2000" dirty="0"/>
              <a:t>La tecnologia com a eina per al desenvolupament humà</a:t>
            </a:r>
          </a:p>
          <a:p>
            <a:pPr algn="r">
              <a:lnSpc>
                <a:spcPct val="90000"/>
              </a:lnSpc>
              <a:spcBef>
                <a:spcPts val="500"/>
              </a:spcBef>
            </a:pPr>
            <a:endParaRPr lang="ca-ES" altLang="ca-ES" sz="2000" dirty="0"/>
          </a:p>
          <a:p>
            <a:pPr algn="r">
              <a:lnSpc>
                <a:spcPct val="90000"/>
              </a:lnSpc>
              <a:spcBef>
                <a:spcPts val="450"/>
              </a:spcBef>
            </a:pPr>
            <a:r>
              <a:rPr lang="ca-ES" altLang="ca-ES" dirty="0"/>
              <a:t>Enric Velo</a:t>
            </a:r>
          </a:p>
          <a:p>
            <a:pPr algn="r">
              <a:lnSpc>
                <a:spcPct val="90000"/>
              </a:lnSpc>
              <a:spcBef>
                <a:spcPts val="450"/>
              </a:spcBef>
            </a:pPr>
            <a:r>
              <a:rPr lang="ca-ES" altLang="ca-ES"/>
              <a:t/>
            </a:r>
            <a:br>
              <a:rPr lang="ca-ES" altLang="ca-ES"/>
            </a:br>
            <a:endParaRPr lang="es-ES" altLang="ca-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51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6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Poner el adelanto tecnológico al servicio del desarrollo humano</a:t>
            </a:r>
          </a:p>
        </p:txBody>
      </p:sp>
      <p:sp>
        <p:nvSpPr>
          <p:cNvPr id="15362" name="Text Box 2"/>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spcBef>
                <a:spcPts val="550"/>
              </a:spcBef>
            </a:pPr>
            <a:r>
              <a:rPr lang="es-ES" altLang="ca-ES" sz="2200"/>
              <a:t>¿Cómo?</a:t>
            </a:r>
          </a:p>
          <a:p>
            <a:pPr algn="r">
              <a:spcBef>
                <a:spcPts val="550"/>
              </a:spcBef>
            </a:pPr>
            <a:r>
              <a:rPr lang="es-ES" altLang="ca-ES" sz="2200"/>
              <a:t>Métodos y herramientas</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403C7088-27B4-410C-8906-31EFE185D77A}" type="slidenum">
              <a:rPr lang="es-ES" altLang="ca-ES" sz="1200">
                <a:solidFill>
                  <a:srgbClr val="9999FF"/>
                </a:solidFill>
                <a:latin typeface="Arial Black" pitchFamily="32" charset="0"/>
              </a:rPr>
              <a:pPr algn="r"/>
              <a:t>13</a:t>
            </a:fld>
            <a:endParaRPr lang="es-ES" altLang="ca-ES" sz="1200">
              <a:solidFill>
                <a:srgbClr val="9999FF"/>
              </a:solidFill>
              <a:latin typeface="Arial Black" pitchFamily="32" charset="0"/>
            </a:endParaRPr>
          </a:p>
        </p:txBody>
      </p:sp>
      <p:sp>
        <p:nvSpPr>
          <p:cNvPr id="16386"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Tecnologías apropiadas</a:t>
            </a:r>
            <a:br>
              <a:rPr lang="es-ES" altLang="ca-ES" sz="3200"/>
            </a:br>
            <a:r>
              <a:rPr lang="es-ES" altLang="ca-ES" sz="2400"/>
              <a:t>una evolución en el concepto de tecnología</a:t>
            </a:r>
          </a:p>
        </p:txBody>
      </p:sp>
      <p:sp>
        <p:nvSpPr>
          <p:cNvPr id="16387" name="Text Box 3"/>
          <p:cNvSpPr txBox="1">
            <a:spLocks noChangeArrowheads="1"/>
          </p:cNvSpPr>
          <p:nvPr/>
        </p:nvSpPr>
        <p:spPr bwMode="auto">
          <a:xfrm>
            <a:off x="684213" y="1981200"/>
            <a:ext cx="2109787"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Lst>
              <a:defRPr b="1">
                <a:solidFill>
                  <a:srgbClr val="000000"/>
                </a:solidFill>
                <a:latin typeface="Arial" charset="0"/>
                <a:cs typeface="Arial Unicode MS" charset="0"/>
              </a:defRPr>
            </a:lvl9pPr>
          </a:lstStyle>
          <a:p>
            <a:pPr>
              <a:spcBef>
                <a:spcPts val="500"/>
              </a:spcBef>
            </a:pPr>
            <a:r>
              <a:rPr lang="es-ES" altLang="ca-ES" sz="2000"/>
              <a:t>’60: impactos y fracasos de proyectos de desarrollo debidos a la </a:t>
            </a:r>
            <a:r>
              <a:rPr lang="es-ES" altLang="ca-ES" sz="2000" b="0"/>
              <a:t>implantación en países del sur de soluciones tecnológicas occidentales</a:t>
            </a: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981200"/>
            <a:ext cx="3492500" cy="434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981200"/>
            <a:ext cx="2619375" cy="366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2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36A3F230-70ED-481E-B425-E1E1437E3BB5}" type="slidenum">
              <a:rPr lang="es-ES" altLang="ca-ES" sz="1200">
                <a:solidFill>
                  <a:srgbClr val="9999FF"/>
                </a:solidFill>
                <a:latin typeface="Arial Black" pitchFamily="32" charset="0"/>
              </a:rPr>
              <a:pPr algn="r"/>
              <a:t>15</a:t>
            </a:fld>
            <a:endParaRPr lang="es-ES" altLang="ca-ES" sz="1200">
              <a:solidFill>
                <a:srgbClr val="9999FF"/>
              </a:solidFill>
              <a:latin typeface="Arial Black" pitchFamily="32" charset="0"/>
            </a:endParaRPr>
          </a:p>
        </p:txBody>
      </p:sp>
      <p:sp>
        <p:nvSpPr>
          <p:cNvPr id="18434"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Tecnologías apropiadas</a:t>
            </a:r>
            <a:br>
              <a:rPr lang="es-ES" altLang="ca-ES" sz="3200"/>
            </a:br>
            <a:r>
              <a:rPr lang="es-ES" altLang="ca-ES" sz="2400"/>
              <a:t>una solución apropiada depende del lugar y del momento</a:t>
            </a:r>
          </a:p>
        </p:txBody>
      </p:sp>
      <p:sp>
        <p:nvSpPr>
          <p:cNvPr id="18435" name="Text Box 3"/>
          <p:cNvSpPr txBox="1">
            <a:spLocks noChangeArrowheads="1"/>
          </p:cNvSpPr>
          <p:nvPr/>
        </p:nvSpPr>
        <p:spPr bwMode="auto">
          <a:xfrm>
            <a:off x="684213" y="1989138"/>
            <a:ext cx="7138987" cy="447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lnSpc>
                <a:spcPct val="80000"/>
              </a:lnSpc>
              <a:spcBef>
                <a:spcPts val="500"/>
              </a:spcBef>
              <a:buClr>
                <a:srgbClr val="9999FF"/>
              </a:buClr>
              <a:buSzPct val="75000"/>
              <a:buFont typeface="Wingdings" charset="2"/>
              <a:buChar char=""/>
            </a:pPr>
            <a:r>
              <a:rPr lang="es-ES" altLang="ca-ES" sz="2000" b="0"/>
              <a:t>Respeto a las tradiciones locales</a:t>
            </a:r>
            <a:r>
              <a:rPr lang="es-ES" altLang="ca-ES" sz="2000"/>
              <a:t> técnicas y culturales.</a:t>
            </a:r>
          </a:p>
          <a:p>
            <a:pPr>
              <a:lnSpc>
                <a:spcPct val="80000"/>
              </a:lnSpc>
              <a:spcBef>
                <a:spcPts val="500"/>
              </a:spcBef>
              <a:buClr>
                <a:srgbClr val="9999FF"/>
              </a:buClr>
              <a:buSzPct val="75000"/>
              <a:buFont typeface="Wingdings" charset="2"/>
              <a:buChar char=""/>
            </a:pPr>
            <a:r>
              <a:rPr lang="es-ES" altLang="ca-ES" sz="2000" b="0"/>
              <a:t>Sostenibilidad medioambiental</a:t>
            </a:r>
            <a:r>
              <a:rPr lang="es-ES" altLang="ca-ES" sz="2000"/>
              <a:t>. </a:t>
            </a:r>
          </a:p>
          <a:p>
            <a:pPr>
              <a:lnSpc>
                <a:spcPct val="80000"/>
              </a:lnSpc>
              <a:spcBef>
                <a:spcPts val="500"/>
              </a:spcBef>
              <a:buClr>
                <a:srgbClr val="9999FF"/>
              </a:buClr>
              <a:buSzPct val="75000"/>
              <a:buFont typeface="Wingdings" charset="2"/>
              <a:buChar char=""/>
            </a:pPr>
            <a:r>
              <a:rPr lang="es-ES" altLang="ca-ES" sz="2000" b="0"/>
              <a:t>Sostenibilidad social</a:t>
            </a:r>
            <a:r>
              <a:rPr lang="es-ES" altLang="ca-ES" sz="2000"/>
              <a:t>. </a:t>
            </a:r>
          </a:p>
          <a:p>
            <a:pPr lvl="1">
              <a:lnSpc>
                <a:spcPct val="80000"/>
              </a:lnSpc>
              <a:spcBef>
                <a:spcPts val="450"/>
              </a:spcBef>
              <a:buClr>
                <a:srgbClr val="9999CC"/>
              </a:buClr>
              <a:buSzPct val="80000"/>
              <a:buFont typeface="Wingdings" charset="2"/>
              <a:buChar char=""/>
            </a:pPr>
            <a:r>
              <a:rPr lang="es-ES" altLang="ca-ES"/>
              <a:t>mantenimiento de la tecnología por parte de la comunidad receptora. </a:t>
            </a:r>
          </a:p>
          <a:p>
            <a:pPr lvl="2">
              <a:lnSpc>
                <a:spcPct val="80000"/>
              </a:lnSpc>
              <a:spcBef>
                <a:spcPts val="400"/>
              </a:spcBef>
              <a:buSzPct val="65000"/>
              <a:buFont typeface="Wingdings" charset="2"/>
              <a:buChar char=""/>
            </a:pPr>
            <a:r>
              <a:rPr lang="es-ES" altLang="ca-ES" sz="1600"/>
              <a:t>aspectos materiales (disponibilidad de piezas de recambio) </a:t>
            </a:r>
          </a:p>
          <a:p>
            <a:pPr lvl="2">
              <a:lnSpc>
                <a:spcPct val="80000"/>
              </a:lnSpc>
              <a:spcBef>
                <a:spcPts val="400"/>
              </a:spcBef>
              <a:buSzPct val="65000"/>
              <a:buFont typeface="Wingdings" charset="2"/>
              <a:buChar char=""/>
            </a:pPr>
            <a:r>
              <a:rPr lang="es-ES" altLang="ca-ES" sz="1600"/>
              <a:t>conocimientos necesarios (formación y capacitación en tecnologías).</a:t>
            </a:r>
          </a:p>
          <a:p>
            <a:pPr>
              <a:lnSpc>
                <a:spcPct val="80000"/>
              </a:lnSpc>
              <a:spcBef>
                <a:spcPts val="500"/>
              </a:spcBef>
              <a:buClr>
                <a:srgbClr val="9999FF"/>
              </a:buClr>
              <a:buSzPct val="75000"/>
              <a:buFont typeface="Wingdings" charset="2"/>
              <a:buChar char=""/>
            </a:pPr>
            <a:r>
              <a:rPr lang="es-ES" altLang="ca-ES" sz="2000" b="0"/>
              <a:t>Fomento de las capacidades endógenas</a:t>
            </a:r>
            <a:r>
              <a:rPr lang="es-ES" altLang="ca-ES" sz="2000"/>
              <a:t> de las comunidades</a:t>
            </a:r>
          </a:p>
          <a:p>
            <a:pPr lvl="1">
              <a:lnSpc>
                <a:spcPct val="80000"/>
              </a:lnSpc>
              <a:spcBef>
                <a:spcPts val="450"/>
              </a:spcBef>
              <a:buClr>
                <a:srgbClr val="9999CC"/>
              </a:buClr>
              <a:buSzPct val="80000"/>
              <a:buFont typeface="Wingdings" charset="2"/>
              <a:buChar char=""/>
            </a:pPr>
            <a:r>
              <a:rPr lang="es-ES" altLang="ca-ES"/>
              <a:t>a través de su participación en todas las fases de la aplicación de la tecnología.</a:t>
            </a:r>
          </a:p>
          <a:p>
            <a:pPr>
              <a:lnSpc>
                <a:spcPct val="80000"/>
              </a:lnSpc>
              <a:spcBef>
                <a:spcPts val="500"/>
              </a:spcBef>
              <a:buClr>
                <a:srgbClr val="9999FF"/>
              </a:buClr>
              <a:buSzPct val="75000"/>
              <a:buFont typeface="Wingdings" charset="2"/>
              <a:buChar char=""/>
            </a:pPr>
            <a:r>
              <a:rPr lang="es-ES" altLang="ca-ES" sz="2000"/>
              <a:t>Impulso del </a:t>
            </a:r>
            <a:r>
              <a:rPr lang="es-ES" altLang="ca-ES" sz="2000" b="0"/>
              <a:t>aumento en los ingresos</a:t>
            </a:r>
            <a:r>
              <a:rPr lang="es-ES" altLang="ca-ES" sz="2000"/>
              <a:t> de los beneficiarios (en caso de un proyecto productivo) o una mejora de sus oportunidades de aumentarlos (en el caso de las infraestructuras).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79B8F938-8B33-412F-95EE-D7FC8BE3BF75}" type="slidenum">
              <a:rPr lang="es-ES" altLang="ca-ES" sz="1200">
                <a:solidFill>
                  <a:srgbClr val="9999FF"/>
                </a:solidFill>
                <a:latin typeface="Arial Black" pitchFamily="32" charset="0"/>
              </a:rPr>
              <a:pPr algn="r"/>
              <a:t>16</a:t>
            </a:fld>
            <a:endParaRPr lang="es-ES" altLang="ca-ES" sz="1200">
              <a:solidFill>
                <a:srgbClr val="9999FF"/>
              </a:solidFill>
              <a:latin typeface="Arial Black" pitchFamily="32"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133600"/>
            <a:ext cx="5761038" cy="429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3"/>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Tecnologías apropiadas</a:t>
            </a:r>
            <a:br>
              <a:rPr lang="es-ES" altLang="ca-ES" sz="3200"/>
            </a:br>
            <a:r>
              <a:rPr lang="es-ES" altLang="ca-ES" sz="2400"/>
              <a:t>¿un concepto en crisis?</a:t>
            </a:r>
          </a:p>
        </p:txBody>
      </p:sp>
      <p:sp>
        <p:nvSpPr>
          <p:cNvPr id="19460" name="Text Box 4"/>
          <p:cNvSpPr txBox="1">
            <a:spLocks noChangeArrowheads="1"/>
          </p:cNvSpPr>
          <p:nvPr/>
        </p:nvSpPr>
        <p:spPr bwMode="auto">
          <a:xfrm>
            <a:off x="5724525" y="2636838"/>
            <a:ext cx="2951163" cy="2159000"/>
          </a:xfrm>
          <a:prstGeom prst="rect">
            <a:avLst/>
          </a:prstGeom>
          <a:solidFill>
            <a:srgbClr val="FFDE9D"/>
          </a:solidFill>
          <a:ln w="9360">
            <a:solidFill>
              <a:srgbClr val="FF99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spcBef>
                <a:spcPts val="500"/>
              </a:spcBef>
              <a:buClr>
                <a:srgbClr val="9999FF"/>
              </a:buClr>
              <a:buSzPct val="75000"/>
              <a:buFont typeface="Wingdings" charset="2"/>
              <a:buChar char=""/>
            </a:pPr>
            <a:r>
              <a:rPr lang="es-ES" altLang="ca-ES" sz="2000"/>
              <a:t>Tecnología ¿propia o apropiable?</a:t>
            </a:r>
          </a:p>
          <a:p>
            <a:pPr>
              <a:spcBef>
                <a:spcPts val="500"/>
              </a:spcBef>
              <a:buClr>
                <a:srgbClr val="9999FF"/>
              </a:buClr>
              <a:buSzPct val="75000"/>
              <a:buFont typeface="Wingdings" charset="2"/>
              <a:buChar char=""/>
            </a:pPr>
            <a:r>
              <a:rPr lang="es-ES" altLang="ca-ES" sz="2000"/>
              <a:t>¿Respetuosa con la tradición y la cultura o inducir cambios sociales?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E8735BDE-A1F5-43DD-8A2C-B97D5F549662}" type="slidenum">
              <a:rPr lang="es-ES" altLang="ca-ES" sz="1200">
                <a:solidFill>
                  <a:srgbClr val="9999FF"/>
                </a:solidFill>
                <a:latin typeface="Arial Black" pitchFamily="32" charset="0"/>
              </a:rPr>
              <a:pPr algn="r"/>
              <a:t>17</a:t>
            </a:fld>
            <a:endParaRPr lang="es-ES" altLang="ca-ES" sz="1200">
              <a:solidFill>
                <a:srgbClr val="9999FF"/>
              </a:solidFill>
              <a:latin typeface="Arial Black" pitchFamily="32"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5627688" cy="4183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2800"/>
              <a:t>Tecnología para el Desarrollo Humano</a:t>
            </a:r>
            <a:br>
              <a:rPr lang="es-ES" altLang="ca-ES" sz="2800"/>
            </a:br>
            <a:r>
              <a:rPr lang="es-ES" altLang="ca-ES"/>
              <a:t>poner la tecnología al servicio del Desarrollo Humano </a:t>
            </a:r>
            <a:br>
              <a:rPr lang="es-ES" altLang="ca-ES"/>
            </a:br>
            <a:r>
              <a:rPr lang="es-ES" altLang="ca-ES"/>
              <a:t>de las comunidades más desfavorecidas </a:t>
            </a:r>
            <a:br>
              <a:rPr lang="es-ES" altLang="ca-ES"/>
            </a:br>
            <a:r>
              <a:rPr lang="es-ES" altLang="ca-ES"/>
              <a:t>desde un enfoque basado en la participación y el aprendizaje (ISF)</a:t>
            </a:r>
          </a:p>
        </p:txBody>
      </p:sp>
      <p:sp>
        <p:nvSpPr>
          <p:cNvPr id="20484" name="Text Box 4"/>
          <p:cNvSpPr txBox="1">
            <a:spLocks noChangeArrowheads="1"/>
          </p:cNvSpPr>
          <p:nvPr/>
        </p:nvSpPr>
        <p:spPr bwMode="auto">
          <a:xfrm>
            <a:off x="5940425" y="1981200"/>
            <a:ext cx="3024188" cy="470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lnSpc>
                <a:spcPct val="80000"/>
              </a:lnSpc>
              <a:spcBef>
                <a:spcPts val="350"/>
              </a:spcBef>
              <a:buClr>
                <a:srgbClr val="9999FF"/>
              </a:buClr>
              <a:buSzPct val="75000"/>
              <a:buFont typeface="Wingdings" charset="2"/>
              <a:buChar char=""/>
            </a:pPr>
            <a:r>
              <a:rPr lang="es-ES" altLang="ca-ES" sz="1400" b="0"/>
              <a:t>APROXIMACIÓN INSTRUMENTAL</a:t>
            </a:r>
          </a:p>
          <a:p>
            <a:pPr>
              <a:lnSpc>
                <a:spcPct val="80000"/>
              </a:lnSpc>
              <a:spcBef>
                <a:spcPts val="350"/>
              </a:spcBef>
              <a:buClr>
                <a:srgbClr val="9999FF"/>
              </a:buClr>
              <a:buSzPct val="75000"/>
              <a:buFont typeface="Wingdings" charset="2"/>
              <a:buChar char=""/>
            </a:pPr>
            <a:r>
              <a:rPr lang="es-ES" altLang="ca-ES" sz="1400" b="0"/>
              <a:t>Tecnologías que permiten cubrir los derechos y servicios básicos con equidad </a:t>
            </a:r>
          </a:p>
          <a:p>
            <a:pPr lvl="1">
              <a:lnSpc>
                <a:spcPct val="80000"/>
              </a:lnSpc>
              <a:spcBef>
                <a:spcPts val="300"/>
              </a:spcBef>
              <a:buClr>
                <a:srgbClr val="9999CC"/>
              </a:buClr>
              <a:buSzPct val="80000"/>
              <a:buFont typeface="Wingdings" charset="2"/>
              <a:buChar char=""/>
            </a:pPr>
            <a:r>
              <a:rPr lang="es-ES" altLang="ca-ES" sz="1200"/>
              <a:t>(vinculables a la </a:t>
            </a:r>
            <a:r>
              <a:rPr lang="es-ES" altLang="ca-ES" sz="1200" b="0"/>
              <a:t>esperanza de vida</a:t>
            </a:r>
            <a:r>
              <a:rPr lang="es-ES" altLang="ca-ES" sz="1200"/>
              <a:t>).</a:t>
            </a:r>
          </a:p>
          <a:p>
            <a:pPr>
              <a:lnSpc>
                <a:spcPct val="80000"/>
              </a:lnSpc>
              <a:spcBef>
                <a:spcPts val="350"/>
              </a:spcBef>
              <a:buClr>
                <a:srgbClr val="9999FF"/>
              </a:buClr>
              <a:buSzPct val="75000"/>
              <a:buFont typeface="Wingdings" charset="2"/>
              <a:buChar char=""/>
            </a:pPr>
            <a:r>
              <a:rPr lang="es-ES" altLang="ca-ES" sz="1400" b="0"/>
              <a:t>Tecnologías que permiten asegurar las posibilidades de producción y participación social</a:t>
            </a:r>
          </a:p>
          <a:p>
            <a:pPr lvl="1">
              <a:lnSpc>
                <a:spcPct val="80000"/>
              </a:lnSpc>
              <a:spcBef>
                <a:spcPts val="300"/>
              </a:spcBef>
              <a:buClr>
                <a:srgbClr val="9999CC"/>
              </a:buClr>
              <a:buSzPct val="80000"/>
              <a:buFont typeface="Wingdings" charset="2"/>
              <a:buChar char=""/>
            </a:pPr>
            <a:r>
              <a:rPr lang="es-ES" altLang="ca-ES" sz="1200"/>
              <a:t>(vinculables al </a:t>
            </a:r>
            <a:r>
              <a:rPr lang="es-ES" altLang="ca-ES" sz="1200" b="0"/>
              <a:t>acceso a recursos</a:t>
            </a:r>
            <a:r>
              <a:rPr lang="es-ES" altLang="ca-ES" sz="1200"/>
              <a:t>, entendidos éstos como medios para desarrollar una vida digna)</a:t>
            </a:r>
          </a:p>
          <a:p>
            <a:pPr>
              <a:lnSpc>
                <a:spcPct val="80000"/>
              </a:lnSpc>
              <a:spcBef>
                <a:spcPts val="350"/>
              </a:spcBef>
              <a:buClr>
                <a:srgbClr val="9999FF"/>
              </a:buClr>
              <a:buSzPct val="75000"/>
              <a:buFont typeface="Wingdings" charset="2"/>
              <a:buChar char=""/>
            </a:pPr>
            <a:r>
              <a:rPr lang="es-ES" altLang="ca-ES" sz="1400" b="0"/>
              <a:t>Tecnologías que facilitan la sostenibilidad y la autonomía </a:t>
            </a:r>
          </a:p>
          <a:p>
            <a:pPr lvl="1">
              <a:lnSpc>
                <a:spcPct val="80000"/>
              </a:lnSpc>
              <a:spcBef>
                <a:spcPts val="300"/>
              </a:spcBef>
              <a:buClr>
                <a:srgbClr val="9999CC"/>
              </a:buClr>
              <a:buSzPct val="80000"/>
              <a:buFont typeface="Wingdings" charset="2"/>
              <a:buChar char=""/>
            </a:pPr>
            <a:r>
              <a:rPr lang="es-ES" altLang="ca-ES" sz="1200"/>
              <a:t>(vinculables al aumento de la </a:t>
            </a:r>
            <a:r>
              <a:rPr lang="es-ES" altLang="ca-ES" sz="1200" b="0"/>
              <a:t>educación</a:t>
            </a:r>
            <a:r>
              <a:rPr lang="es-ES" altLang="ca-ES" sz="1200"/>
              <a:t>, y entendida ésta como aumento en la capacidad de gestión de conocimientos sobre el medio físico, social, cultural, tecnológico...).</a:t>
            </a:r>
          </a:p>
          <a:p>
            <a:pPr>
              <a:lnSpc>
                <a:spcPct val="80000"/>
              </a:lnSpc>
              <a:spcBef>
                <a:spcPts val="350"/>
              </a:spcBef>
              <a:buClr>
                <a:srgbClr val="9999FF"/>
              </a:buClr>
              <a:buSzPct val="75000"/>
              <a:buFont typeface="Wingdings" charset="2"/>
              <a:buNone/>
            </a:pPr>
            <a:endParaRPr lang="es-ES" altLang="ca-ES" sz="1400"/>
          </a:p>
          <a:p>
            <a:pPr>
              <a:lnSpc>
                <a:spcPct val="80000"/>
              </a:lnSpc>
              <a:spcBef>
                <a:spcPts val="350"/>
              </a:spcBef>
              <a:buClr>
                <a:srgbClr val="9999FF"/>
              </a:buClr>
              <a:buSzPct val="75000"/>
              <a:buFont typeface="Wingdings" charset="2"/>
              <a:buNone/>
            </a:pPr>
            <a:endParaRPr lang="es-ES" altLang="ca-ES" sz="1400"/>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EBB0C8CC-F429-4F40-8639-93891D5BD0A5}" type="slidenum">
              <a:rPr lang="es-ES" altLang="ca-ES" sz="1200">
                <a:solidFill>
                  <a:srgbClr val="9999FF"/>
                </a:solidFill>
                <a:latin typeface="Arial Black" pitchFamily="32" charset="0"/>
              </a:rPr>
              <a:pPr algn="r"/>
              <a:t>18</a:t>
            </a:fld>
            <a:endParaRPr lang="es-ES" altLang="ca-ES" sz="1200">
              <a:solidFill>
                <a:srgbClr val="9999FF"/>
              </a:solidFill>
              <a:latin typeface="Arial Black" pitchFamily="32" charset="0"/>
            </a:endParaRPr>
          </a:p>
        </p:txBody>
      </p:sp>
      <p:sp>
        <p:nvSpPr>
          <p:cNvPr id="21506"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Conclusiones</a:t>
            </a:r>
          </a:p>
        </p:txBody>
      </p:sp>
      <p:sp>
        <p:nvSpPr>
          <p:cNvPr id="21507" name="Text Box 3"/>
          <p:cNvSpPr txBox="1">
            <a:spLocks noChangeArrowheads="1"/>
          </p:cNvSpPr>
          <p:nvPr/>
        </p:nvSpPr>
        <p:spPr bwMode="auto">
          <a:xfrm>
            <a:off x="684213" y="1981200"/>
            <a:ext cx="3021012"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lnSpc>
                <a:spcPct val="80000"/>
              </a:lnSpc>
              <a:spcBef>
                <a:spcPts val="500"/>
              </a:spcBef>
              <a:buClr>
                <a:srgbClr val="9999FF"/>
              </a:buClr>
              <a:buSzPct val="75000"/>
              <a:buFont typeface="Wingdings" charset="2"/>
              <a:buChar char=""/>
            </a:pPr>
            <a:r>
              <a:rPr lang="es-ES" altLang="ca-ES" sz="2000"/>
              <a:t>la tecnología se pone al servicio del desarrollo </a:t>
            </a:r>
          </a:p>
          <a:p>
            <a:pPr>
              <a:lnSpc>
                <a:spcPct val="80000"/>
              </a:lnSpc>
              <a:spcBef>
                <a:spcPts val="500"/>
              </a:spcBef>
              <a:buClr>
                <a:srgbClr val="9999FF"/>
              </a:buClr>
              <a:buSzPct val="75000"/>
              <a:buFont typeface="Wingdings" charset="2"/>
              <a:buChar char=""/>
            </a:pPr>
            <a:r>
              <a:rPr lang="es-ES" altLang="ca-ES" sz="2000"/>
              <a:t>desde un enfoque de derechos; </a:t>
            </a:r>
          </a:p>
          <a:p>
            <a:pPr>
              <a:lnSpc>
                <a:spcPct val="80000"/>
              </a:lnSpc>
              <a:spcBef>
                <a:spcPts val="500"/>
              </a:spcBef>
              <a:buClr>
                <a:srgbClr val="9999FF"/>
              </a:buClr>
              <a:buSzPct val="75000"/>
              <a:buFont typeface="Wingdings" charset="2"/>
              <a:buChar char=""/>
            </a:pPr>
            <a:r>
              <a:rPr lang="es-ES" altLang="ca-ES" sz="2000"/>
              <a:t>con el fin garantizar el acceso universal a los servicios básicos </a:t>
            </a:r>
          </a:p>
          <a:p>
            <a:pPr>
              <a:lnSpc>
                <a:spcPct val="80000"/>
              </a:lnSpc>
              <a:spcBef>
                <a:spcPts val="500"/>
              </a:spcBef>
              <a:buClr>
                <a:srgbClr val="9999FF"/>
              </a:buClr>
              <a:buSzPct val="75000"/>
              <a:buFont typeface="Wingdings" charset="2"/>
              <a:buChar char=""/>
            </a:pPr>
            <a:r>
              <a:rPr lang="es-ES" altLang="ca-ES" sz="2000"/>
              <a:t>que posibilitan la vida digna de todos, </a:t>
            </a:r>
          </a:p>
          <a:p>
            <a:pPr>
              <a:lnSpc>
                <a:spcPct val="80000"/>
              </a:lnSpc>
              <a:spcBef>
                <a:spcPts val="500"/>
              </a:spcBef>
              <a:buClr>
                <a:srgbClr val="9999FF"/>
              </a:buClr>
              <a:buSzPct val="75000"/>
              <a:buFont typeface="Wingdings" charset="2"/>
              <a:buChar char=""/>
            </a:pPr>
            <a:r>
              <a:rPr lang="es-ES" altLang="ca-ES" sz="2000"/>
              <a:t>en calidad de ciudadanos de una misma sociedad globalizada. </a:t>
            </a:r>
          </a:p>
          <a:p>
            <a:pPr>
              <a:lnSpc>
                <a:spcPct val="80000"/>
              </a:lnSpc>
              <a:spcBef>
                <a:spcPts val="500"/>
              </a:spcBef>
              <a:buClr>
                <a:srgbClr val="9999FF"/>
              </a:buClr>
              <a:buSzPct val="75000"/>
              <a:buFont typeface="Wingdings" charset="2"/>
              <a:buNone/>
            </a:pPr>
            <a:endParaRPr lang="es-ES" altLang="ca-ES" sz="200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1981200"/>
            <a:ext cx="2665412" cy="1919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2565400"/>
            <a:ext cx="2736850" cy="2052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4221163"/>
            <a:ext cx="2665412" cy="199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9950" y="4946650"/>
            <a:ext cx="2736850" cy="1839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21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Ejemplos de análisis</a:t>
            </a:r>
          </a:p>
        </p:txBody>
      </p:sp>
      <p:sp>
        <p:nvSpPr>
          <p:cNvPr id="22530" name="Text Box 2"/>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spcBef>
                <a:spcPts val="550"/>
              </a:spcBef>
            </a:pPr>
            <a:r>
              <a:rPr lang="es-ES" altLang="ca-ES" sz="2200"/>
              <a:t>¿Cómo analizar si la herramienta es la adecuada?</a:t>
            </a:r>
          </a:p>
          <a:p>
            <a:pPr algn="r">
              <a:spcBef>
                <a:spcPts val="550"/>
              </a:spcBef>
            </a:pPr>
            <a:r>
              <a:rPr lang="es-ES" altLang="ca-ES" sz="2200"/>
              <a:t>Si las soluciones tecnológicas son pertinentes y apropiadas</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Marco conceptual</a:t>
            </a:r>
          </a:p>
        </p:txBody>
      </p:sp>
      <p:sp>
        <p:nvSpPr>
          <p:cNvPr id="5122" name="Text Box 2"/>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ABD27079-C1B3-4E8A-81CC-439CD894D426}" type="slidenum">
              <a:rPr lang="es-ES" altLang="ca-ES" sz="1200">
                <a:solidFill>
                  <a:srgbClr val="9999FF"/>
                </a:solidFill>
                <a:latin typeface="Arial Black" pitchFamily="32" charset="0"/>
              </a:rPr>
              <a:pPr algn="r"/>
              <a:t>20</a:t>
            </a:fld>
            <a:endParaRPr lang="es-ES" altLang="ca-ES" sz="1200">
              <a:solidFill>
                <a:srgbClr val="9999FF"/>
              </a:solidFill>
              <a:latin typeface="Arial Black" pitchFamily="32" charset="0"/>
            </a:endParaRPr>
          </a:p>
        </p:txBody>
      </p:sp>
      <p:sp>
        <p:nvSpPr>
          <p:cNvPr id="23554" name="Rectangle 2"/>
          <p:cNvSpPr>
            <a:spLocks noChangeArrowheads="1"/>
          </p:cNvSpPr>
          <p:nvPr/>
        </p:nvSpPr>
        <p:spPr bwMode="auto">
          <a:xfrm>
            <a:off x="0" y="1203325"/>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graphicFrame>
        <p:nvGraphicFramePr>
          <p:cNvPr id="23555" name="Group 3"/>
          <p:cNvGraphicFramePr>
            <a:graphicFrameLocks noGrp="1"/>
          </p:cNvGraphicFramePr>
          <p:nvPr/>
        </p:nvGraphicFramePr>
        <p:xfrm>
          <a:off x="0" y="0"/>
          <a:ext cx="9145588" cy="6873875"/>
        </p:xfrm>
        <a:graphic>
          <a:graphicData uri="http://schemas.openxmlformats.org/drawingml/2006/table">
            <a:tbl>
              <a:tblPr/>
              <a:tblGrid>
                <a:gridCol w="1408113"/>
                <a:gridCol w="3327400"/>
                <a:gridCol w="4410075"/>
              </a:tblGrid>
              <a:tr h="460375">
                <a:tc>
                  <a:txBody>
                    <a:bodyPr/>
                    <a:lstStyle/>
                    <a:p>
                      <a:endParaRPr lang="ca-ES"/>
                    </a:p>
                  </a:txBody>
                  <a:tcPr anchor="ctr"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gridSpan="2">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Criterio de Sostenibilidad</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ca-ES"/>
                    </a:p>
                  </a:txBody>
                  <a:tcPr/>
                </a:tc>
              </a:tr>
              <a:tr h="5207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just"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600" b="1" i="0" u="none" strike="noStrike" cap="none" normalizeH="0" baseline="0" smtClean="0">
                          <a:ln>
                            <a:noFill/>
                          </a:ln>
                          <a:solidFill>
                            <a:srgbClr val="000000"/>
                          </a:solidFill>
                          <a:effectLst/>
                          <a:latin typeface="Arial" charset="0"/>
                          <a:cs typeface="Times New Roman" pitchFamily="16" charset="0"/>
                        </a:rPr>
                        <a:t>Dimensión</a:t>
                      </a:r>
                    </a:p>
                  </a:txBody>
                  <a:tcPr marL="90000" marR="90000" marT="60912"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Viabilidad de la tecnología </a:t>
                      </a:r>
                      <a:br>
                        <a:rPr kumimoji="0" lang="es-ES" altLang="ca-ES" sz="1400" b="1" i="0" u="none" strike="noStrike" cap="none" normalizeH="0" baseline="0" smtClean="0">
                          <a:ln>
                            <a:noFill/>
                          </a:ln>
                          <a:solidFill>
                            <a:srgbClr val="000000"/>
                          </a:solidFill>
                          <a:effectLst/>
                          <a:latin typeface="Arial" charset="0"/>
                          <a:cs typeface="Times New Roman" pitchFamily="16" charset="0"/>
                        </a:rPr>
                      </a:br>
                      <a:r>
                        <a:rPr kumimoji="0" lang="es-ES" altLang="ca-ES" sz="1400" b="1" i="0" u="none" strike="noStrike" cap="none" normalizeH="0" baseline="0" smtClean="0">
                          <a:ln>
                            <a:noFill/>
                          </a:ln>
                          <a:solidFill>
                            <a:srgbClr val="000000"/>
                          </a:solidFill>
                          <a:effectLst/>
                          <a:latin typeface="Arial" charset="0"/>
                          <a:cs typeface="Times New Roman" pitchFamily="16" charset="0"/>
                        </a:rPr>
                        <a:t>en el contexto rural</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Contribución de la tecnología a la sostenibilidad </a:t>
                      </a:r>
                      <a:br>
                        <a:rPr kumimoji="0" lang="es-ES" altLang="ca-ES" sz="1400" b="1" i="0" u="none" strike="noStrike" cap="none" normalizeH="0" baseline="0" smtClean="0">
                          <a:ln>
                            <a:noFill/>
                          </a:ln>
                          <a:solidFill>
                            <a:srgbClr val="000000"/>
                          </a:solidFill>
                          <a:effectLst/>
                          <a:latin typeface="Arial" charset="0"/>
                          <a:cs typeface="Times New Roman" pitchFamily="16" charset="0"/>
                        </a:rPr>
                      </a:br>
                      <a:r>
                        <a:rPr kumimoji="0" lang="es-ES" altLang="ca-ES" sz="1400" b="1" i="0" u="none" strike="noStrike" cap="none" normalizeH="0" baseline="0" smtClean="0">
                          <a:ln>
                            <a:noFill/>
                          </a:ln>
                          <a:solidFill>
                            <a:srgbClr val="000000"/>
                          </a:solidFill>
                          <a:effectLst/>
                          <a:latin typeface="Arial" charset="0"/>
                          <a:cs typeface="Times New Roman" pitchFamily="16" charset="0"/>
                        </a:rPr>
                        <a:t>de las formas de vida rurales</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D9D9D9"/>
                    </a:solidFill>
                  </a:tcPr>
                </a:tc>
              </a:tr>
              <a:tr h="164623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Existencia</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Asequibilidad</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Capacidad de los usuarios finales para pagar por la adquisición de los equipos y/o infraestructuras y para pagar por sus servicios.</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Sostenibilidad y urgencia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Capacidad de la nueva tecnología para suplir las necesidades básicas de la población rural. Debe ser capaz de disminuir la presión  generada por las pautas de consumo energético que dificultan los medios de vida y restringen las posibilidades de desarrollo y bienestar local.</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r>
              <a:tr h="1008063">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Efectividad</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Eficiencia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Coste de los servicios comparado con el precio de otras alternativas</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Efectividad y eficiencia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Hasta qué punto el proyecto es efectivo a largo plazo (y  no puramente eficiente) en conseguir sus objetivos</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r>
              <a:tr h="1220788">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Libertad de acción</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Riesgo de obsolescencia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100" b="1" i="0" u="none" strike="noStrike" cap="none" normalizeH="0" baseline="0" smtClean="0">
                          <a:ln>
                            <a:noFill/>
                          </a:ln>
                          <a:solidFill>
                            <a:srgbClr val="000000"/>
                          </a:solidFill>
                          <a:effectLst/>
                          <a:latin typeface="Arial" charset="0"/>
                          <a:cs typeface="Times New Roman" pitchFamily="16" charset="0"/>
                        </a:rPr>
                        <a:t>Cómo se evita el riesgo de que la tecnología utilizada se vuelva rápidamente obsoleta.</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Resistencia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Hasta qué punto la contribución del proyecto puede resistir a las amenazas externas y recuperarse de los eventuales contratiempos (problemas financieros, estacionales, etc.)</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r>
              <a:tr h="1008063">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Adaptabilidad</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Flexibilidad</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Flexibilidad de la tecnología para suplir tanto las necesidades actuales como las futuras</a:t>
                      </a:r>
                      <a:r>
                        <a:rPr kumimoji="0" lang="es-ES" altLang="ca-ES" sz="1100" b="1" i="0" u="none" strike="noStrike" cap="none" normalizeH="0" baseline="0" smtClean="0">
                          <a:ln>
                            <a:noFill/>
                          </a:ln>
                          <a:solidFill>
                            <a:srgbClr val="000000"/>
                          </a:solidFill>
                          <a:effectLst/>
                          <a:latin typeface="Arial" charset="0"/>
                          <a:cs typeface="Times New Roman" pitchFamily="16" charset="0"/>
                        </a:rPr>
                        <a:t>.</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Diversificación</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200" b="1" i="0" u="none" strike="noStrike" cap="none" normalizeH="0" baseline="0" smtClean="0">
                          <a:ln>
                            <a:noFill/>
                          </a:ln>
                          <a:solidFill>
                            <a:srgbClr val="000000"/>
                          </a:solidFill>
                          <a:effectLst/>
                          <a:latin typeface="Arial" charset="0"/>
                          <a:cs typeface="Times New Roman" pitchFamily="16" charset="0"/>
                        </a:rPr>
                        <a:t>Habilidad de la tecnología para aumentar las opciones de la gente y disminuir su dependencia de las actividades agrícolas, analizada por sectores de población.</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9360" cap="flat" cmpd="sng" algn="ctr">
                      <a:solidFill>
                        <a:srgbClr val="000000"/>
                      </a:solidFill>
                      <a:prstDash val="solid"/>
                      <a:round/>
                      <a:headEnd type="none" w="med" len="med"/>
                      <a:tailEnd type="none" w="med" len="med"/>
                    </a:lnB>
                    <a:lnTlToBr>
                      <a:noFill/>
                    </a:lnTlToBr>
                    <a:lnBlToTr>
                      <a:noFill/>
                    </a:lnBlToTr>
                    <a:solidFill>
                      <a:srgbClr val="FFFFFF"/>
                    </a:solidFill>
                  </a:tcPr>
                </a:tc>
              </a:tr>
              <a:tr h="1008063">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Coexistencia</a:t>
                      </a:r>
                    </a:p>
                  </a:txBody>
                  <a:tcPr marL="90000" marR="90000" marT="59147"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Capacidad tecnológica</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Disponibilidad de recursos humanos y organizativos para instalar, operar y gestionar la tecnología.</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800" b="1" i="0" u="none" strike="noStrike" cap="none" normalizeH="0" baseline="0" smtClean="0">
                          <a:ln>
                            <a:noFill/>
                          </a:ln>
                          <a:solidFill>
                            <a:srgbClr val="000000"/>
                          </a:solidFill>
                          <a:effectLst/>
                          <a:latin typeface="Arial" charset="0"/>
                          <a:cs typeface="Times New Roman" pitchFamily="16" charset="0"/>
                        </a:rPr>
                        <a:t>Protección del medioambiente</a:t>
                      </a:r>
                    </a:p>
                    <a:p>
                      <a:pPr marL="0" marR="0" lvl="0" indent="0" algn="ctr"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1400" b="1" i="0" u="none" strike="noStrike" cap="none" normalizeH="0" baseline="0" smtClean="0">
                          <a:ln>
                            <a:noFill/>
                          </a:ln>
                          <a:solidFill>
                            <a:srgbClr val="000000"/>
                          </a:solidFill>
                          <a:effectLst/>
                          <a:latin typeface="Arial" charset="0"/>
                          <a:cs typeface="Times New Roman" pitchFamily="16" charset="0"/>
                        </a:rPr>
                        <a:t>Cómo el proyecto contribuye a la protección del medioambiente.</a:t>
                      </a:r>
                    </a:p>
                  </a:txBody>
                  <a:tcPr marL="90000" marR="90000" marT="62676" marB="46800" horzOverflow="overflow">
                    <a:lnL w="9360" cap="flat" cmpd="sng" algn="ctr">
                      <a:solidFill>
                        <a:srgbClr val="000000"/>
                      </a:solidFill>
                      <a:prstDash val="solid"/>
                      <a:round/>
                      <a:headEnd type="none" w="med" len="med"/>
                      <a:tailEnd type="none" w="med" len="med"/>
                    </a:lnL>
                    <a:lnR w="9360" cap="flat" cmpd="sng" algn="ctr">
                      <a:solidFill>
                        <a:srgbClr val="000000"/>
                      </a:solidFill>
                      <a:prstDash val="solid"/>
                      <a:round/>
                      <a:headEnd type="none" w="med" len="med"/>
                      <a:tailEnd type="none" w="med" len="med"/>
                    </a:lnR>
                    <a:lnT w="936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3627" name="Rectangle 75"/>
          <p:cNvSpPr>
            <a:spLocks noChangeArrowheads="1"/>
          </p:cNvSpPr>
          <p:nvPr/>
        </p:nvSpPr>
        <p:spPr bwMode="auto">
          <a:xfrm>
            <a:off x="5033963" y="6521450"/>
            <a:ext cx="39243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600"/>
              <a:t>Fuente: adaptado de Villavicencio (2002)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035CD54C-763B-471E-BC65-AC2AFED39071}" type="slidenum">
              <a:rPr lang="es-ES" altLang="ca-ES" sz="1200">
                <a:solidFill>
                  <a:srgbClr val="9999FF"/>
                </a:solidFill>
                <a:latin typeface="Arial Black" pitchFamily="32" charset="0"/>
              </a:rPr>
              <a:pPr algn="r"/>
              <a:t>21</a:t>
            </a:fld>
            <a:endParaRPr lang="es-ES" altLang="ca-ES" sz="1200">
              <a:solidFill>
                <a:srgbClr val="9999FF"/>
              </a:solidFill>
              <a:latin typeface="Arial Black" pitchFamily="32" charset="0"/>
            </a:endParaRPr>
          </a:p>
        </p:txBody>
      </p:sp>
      <p:sp>
        <p:nvSpPr>
          <p:cNvPr id="24578" name="Text Box 2"/>
          <p:cNvSpPr txBox="1">
            <a:spLocks noChangeArrowheads="1"/>
          </p:cNvSpPr>
          <p:nvPr/>
        </p:nvSpPr>
        <p:spPr bwMode="auto">
          <a:xfrm>
            <a:off x="5651500" y="457200"/>
            <a:ext cx="3035300" cy="1819275"/>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2800"/>
              <a:t>Barreras que frenan el desarrollo energético rural</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57888"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Tecnología</a:t>
            </a:r>
          </a:p>
        </p:txBody>
      </p:sp>
      <p:sp>
        <p:nvSpPr>
          <p:cNvPr id="25602" name="Text Box 2"/>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spcBef>
                <a:spcPts val="550"/>
              </a:spcBef>
            </a:pPr>
            <a:r>
              <a:rPr lang="es-ES" altLang="ca-ES" sz="2200"/>
              <a:t>El fracaso de la transferencia como proceso unilateral</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723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C604C4FF-0DBF-4EA7-9877-B6B078C302B5}" type="slidenum">
              <a:rPr lang="es-ES" altLang="ca-ES" sz="1200">
                <a:solidFill>
                  <a:srgbClr val="9999FF"/>
                </a:solidFill>
                <a:latin typeface="Arial Black" pitchFamily="32" charset="0"/>
              </a:rPr>
              <a:pPr algn="r"/>
              <a:t>24</a:t>
            </a:fld>
            <a:endParaRPr lang="es-ES" altLang="ca-ES" sz="1200">
              <a:solidFill>
                <a:srgbClr val="9999FF"/>
              </a:solidFill>
              <a:latin typeface="Arial Black" pitchFamily="32" charset="0"/>
            </a:endParaRPr>
          </a:p>
        </p:txBody>
      </p:sp>
      <p:sp>
        <p:nvSpPr>
          <p:cNvPr id="27650"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Tecnología inapropiada</a:t>
            </a:r>
          </a:p>
        </p:txBody>
      </p:sp>
      <p:sp>
        <p:nvSpPr>
          <p:cNvPr id="27651" name="Rectangle 3"/>
          <p:cNvSpPr>
            <a:spLocks noChangeArrowheads="1"/>
          </p:cNvSpPr>
          <p:nvPr/>
        </p:nvSpPr>
        <p:spPr bwMode="auto">
          <a:xfrm>
            <a:off x="4367213" y="1981200"/>
            <a:ext cx="3457575" cy="917575"/>
          </a:xfrm>
          <a:prstGeom prst="rect">
            <a:avLst/>
          </a:prstGeom>
          <a:solidFill>
            <a:srgbClr val="00007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solidFill>
                  <a:srgbClr val="FFFFFF"/>
                </a:solidFill>
              </a:rPr>
              <a:t>tecnología, implantada sin reconocer y tener en cuenta las condiciones locales </a:t>
            </a: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981200"/>
            <a:ext cx="3492500" cy="434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2038" y="3279775"/>
            <a:ext cx="2952750" cy="2098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Rectangle 6"/>
          <p:cNvSpPr>
            <a:spLocks noChangeArrowheads="1"/>
          </p:cNvSpPr>
          <p:nvPr/>
        </p:nvSpPr>
        <p:spPr bwMode="auto">
          <a:xfrm>
            <a:off x="4367213" y="5413375"/>
            <a:ext cx="45974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Proyectos de alto coste, con fracasos que tienen consecuencias funestas para la población y el ambiente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9BF19D17-0000-4517-A375-B67B779EC733}" type="slidenum">
              <a:rPr lang="es-ES" altLang="ca-ES" sz="1200">
                <a:solidFill>
                  <a:srgbClr val="9999FF"/>
                </a:solidFill>
                <a:latin typeface="Arial Black" pitchFamily="32" charset="0"/>
              </a:rPr>
              <a:pPr algn="r"/>
              <a:t>25</a:t>
            </a:fld>
            <a:endParaRPr lang="es-ES" altLang="ca-ES" sz="1200">
              <a:solidFill>
                <a:srgbClr val="9999FF"/>
              </a:solidFill>
              <a:latin typeface="Arial Black" pitchFamily="32" charset="0"/>
            </a:endParaRPr>
          </a:p>
        </p:txBody>
      </p:sp>
      <p:sp>
        <p:nvSpPr>
          <p:cNvPr id="28674"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Transferir sólo equipos y herramientas</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l="2469"/>
          <a:stretch>
            <a:fillRect/>
          </a:stretch>
        </p:blipFill>
        <p:spPr bwMode="auto">
          <a:xfrm>
            <a:off x="755650" y="2060575"/>
            <a:ext cx="2819400" cy="3925888"/>
          </a:xfrm>
          <a:prstGeom prst="rect">
            <a:avLst/>
          </a:prstGeom>
          <a:noFill/>
          <a:ln>
            <a:noFill/>
          </a:ln>
          <a:effectLst/>
          <a:extLst>
            <a:ext uri="{909E8E84-426E-40DD-AFC4-6F175D3DCCD1}">
              <a14:hiddenFill xmlns:a14="http://schemas.microsoft.com/office/drawing/2010/main">
                <a:blipFill dpi="0" rotWithShape="0">
                  <a:blip/>
                  <a:srcRect l="2469"/>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Rectangle 4"/>
          <p:cNvSpPr>
            <a:spLocks noChangeArrowheads="1"/>
          </p:cNvSpPr>
          <p:nvPr/>
        </p:nvSpPr>
        <p:spPr bwMode="auto">
          <a:xfrm>
            <a:off x="3862388" y="2058988"/>
            <a:ext cx="4032250" cy="2533650"/>
          </a:xfrm>
          <a:prstGeom prst="rect">
            <a:avLst/>
          </a:prstGeom>
          <a:solidFill>
            <a:srgbClr val="00007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2000">
                <a:solidFill>
                  <a:srgbClr val="FFFFFF"/>
                </a:solidFill>
              </a:rPr>
              <a:t>sólo se formaba a la población local para poder llevar a cabo la operación y mantenimiento de equipos y herramientas, sin tener en cuenta las posibilidades de desarrollo e innovación locales basadas en experiencias propias y condiciones específicas </a:t>
            </a:r>
          </a:p>
        </p:txBody>
      </p:sp>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4941888"/>
            <a:ext cx="2089150" cy="15636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C1A8BE76-BA50-4466-B38A-A076A7892314}" type="slidenum">
              <a:rPr lang="es-ES" altLang="ca-ES" sz="1200">
                <a:solidFill>
                  <a:srgbClr val="9999FF"/>
                </a:solidFill>
                <a:latin typeface="Arial Black" pitchFamily="32" charset="0"/>
              </a:rPr>
              <a:pPr algn="r"/>
              <a:t>26</a:t>
            </a:fld>
            <a:endParaRPr lang="es-ES" altLang="ca-ES" sz="1200">
              <a:solidFill>
                <a:srgbClr val="9999FF"/>
              </a:solidFill>
              <a:latin typeface="Arial Black" pitchFamily="32" charset="0"/>
            </a:endParaRPr>
          </a:p>
        </p:txBody>
      </p:sp>
      <p:sp>
        <p:nvSpPr>
          <p:cNvPr id="29698"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capacitación tampoco era la respuesta </a:t>
            </a:r>
          </a:p>
        </p:txBody>
      </p:sp>
      <p:sp>
        <p:nvSpPr>
          <p:cNvPr id="29699" name="Rectangle 3"/>
          <p:cNvSpPr>
            <a:spLocks noChangeArrowheads="1"/>
          </p:cNvSpPr>
          <p:nvPr/>
        </p:nvSpPr>
        <p:spPr bwMode="auto">
          <a:xfrm>
            <a:off x="2887663" y="2101850"/>
            <a:ext cx="5640387" cy="1190625"/>
          </a:xfrm>
          <a:prstGeom prst="rect">
            <a:avLst/>
          </a:prstGeom>
          <a:solidFill>
            <a:srgbClr val="00007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solidFill>
                  <a:srgbClr val="FFFFFF"/>
                </a:solidFill>
              </a:rPr>
              <a:t>muy pocas veces se transfirió el conocimiento de por qué y cómo funciona este equipo, información esencial para ser capaces de adaptar y desarrollar la tecnología </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4235450"/>
            <a:ext cx="1754188" cy="2622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 y="2101850"/>
            <a:ext cx="1820863" cy="267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2" name="AutoShape 6"/>
          <p:cNvSpPr>
            <a:spLocks noChangeArrowheads="1"/>
          </p:cNvSpPr>
          <p:nvPr/>
        </p:nvSpPr>
        <p:spPr bwMode="auto">
          <a:xfrm rot="19680000">
            <a:off x="2103438" y="4914900"/>
            <a:ext cx="1152525" cy="1944688"/>
          </a:xfrm>
          <a:prstGeom prst="curvedRightArrow">
            <a:avLst>
              <a:gd name="adj1" fmla="val 32809"/>
              <a:gd name="adj2" fmla="val 67181"/>
              <a:gd name="adj3" fmla="val 3333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29703" name="Rectangle 7"/>
          <p:cNvSpPr>
            <a:spLocks noChangeArrowheads="1"/>
          </p:cNvSpPr>
          <p:nvPr/>
        </p:nvSpPr>
        <p:spPr bwMode="auto">
          <a:xfrm>
            <a:off x="2887663" y="3294063"/>
            <a:ext cx="6202362"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600"/>
              <a:t>no se planteó la necesidad de asistir a las instituciones nacionales de los países en desarrollo en la búsqueda de su propia interpretación y aplicación de la tecnología </a:t>
            </a:r>
          </a:p>
        </p:txBody>
      </p:sp>
      <p:pic>
        <p:nvPicPr>
          <p:cNvPr id="297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525" y="5357813"/>
            <a:ext cx="1103313" cy="1381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5" name="AutoShape 9"/>
          <p:cNvSpPr>
            <a:spLocks noChangeArrowheads="1"/>
          </p:cNvSpPr>
          <p:nvPr/>
        </p:nvSpPr>
        <p:spPr bwMode="auto">
          <a:xfrm>
            <a:off x="4398963" y="4781550"/>
            <a:ext cx="1368425" cy="447675"/>
          </a:xfrm>
          <a:prstGeom prst="curvedDownArrow">
            <a:avLst>
              <a:gd name="adj1" fmla="val 59437"/>
              <a:gd name="adj2" fmla="val 121703"/>
              <a:gd name="adj3" fmla="val 3333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29706" name="Picture 10"/>
          <p:cNvPicPr>
            <a:picLocks noChangeAspect="1" noChangeArrowheads="1"/>
          </p:cNvPicPr>
          <p:nvPr/>
        </p:nvPicPr>
        <p:blipFill>
          <a:blip r:embed="rId6">
            <a:lum bright="18000"/>
            <a:extLst>
              <a:ext uri="{28A0092B-C50C-407E-A947-70E740481C1C}">
                <a14:useLocalDpi xmlns:a14="http://schemas.microsoft.com/office/drawing/2010/main" val="0"/>
              </a:ext>
            </a:extLst>
          </a:blip>
          <a:srcRect/>
          <a:stretch>
            <a:fillRect/>
          </a:stretch>
        </p:blipFill>
        <p:spPr bwMode="auto">
          <a:xfrm>
            <a:off x="7258050" y="4437063"/>
            <a:ext cx="1755775" cy="1316037"/>
          </a:xfrm>
          <a:prstGeom prst="rect">
            <a:avLst/>
          </a:prstGeom>
          <a:noFill/>
          <a:ln>
            <a:noFill/>
          </a:ln>
          <a:effectLst/>
          <a:extLst>
            <a:ext uri="{909E8E84-426E-40DD-AFC4-6F175D3DCCD1}">
              <a14:hiddenFill xmlns:a14="http://schemas.microsoft.com/office/drawing/2010/main">
                <a:blipFill dpi="0" rotWithShape="0">
                  <a:blip>
                    <a:lum bright="18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7" name="AutoShape 11"/>
          <p:cNvSpPr>
            <a:spLocks noChangeArrowheads="1"/>
          </p:cNvSpPr>
          <p:nvPr/>
        </p:nvSpPr>
        <p:spPr bwMode="auto">
          <a:xfrm flipV="1">
            <a:off x="6732588" y="5949950"/>
            <a:ext cx="1368425" cy="447675"/>
          </a:xfrm>
          <a:prstGeom prst="curvedDownArrow">
            <a:avLst>
              <a:gd name="adj1" fmla="val 59437"/>
              <a:gd name="adj2" fmla="val 121703"/>
              <a:gd name="adj3" fmla="val 3333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29708" name="Rectangle 12"/>
          <p:cNvSpPr>
            <a:spLocks noChangeArrowheads="1"/>
          </p:cNvSpPr>
          <p:nvPr/>
        </p:nvSpPr>
        <p:spPr bwMode="auto">
          <a:xfrm>
            <a:off x="593725" y="5229225"/>
            <a:ext cx="30226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investigación como herramienta esencial que permitiría adaptar o crear nuevas tecnologías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8732B745-BBA7-4EFB-8A0B-FA3F3EF9A1C6}" type="slidenum">
              <a:rPr lang="es-ES" altLang="ca-ES" sz="1200">
                <a:solidFill>
                  <a:srgbClr val="9999FF"/>
                </a:solidFill>
                <a:latin typeface="Arial Black" pitchFamily="32" charset="0"/>
              </a:rPr>
              <a:pPr algn="r"/>
              <a:t>27</a:t>
            </a:fld>
            <a:endParaRPr lang="es-ES" altLang="ca-ES" sz="1200">
              <a:solidFill>
                <a:srgbClr val="9999FF"/>
              </a:solidFill>
              <a:latin typeface="Arial Black" pitchFamily="32" charset="0"/>
            </a:endParaRPr>
          </a:p>
        </p:txBody>
      </p:sp>
      <p:sp>
        <p:nvSpPr>
          <p:cNvPr id="30722"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¿Quién decide sobre la transferencia?</a:t>
            </a:r>
            <a:br>
              <a:rPr lang="es-ES" altLang="ca-ES" sz="3200"/>
            </a:br>
            <a:r>
              <a:rPr lang="es-ES" altLang="ca-ES" sz="2400">
                <a:solidFill>
                  <a:srgbClr val="003366"/>
                </a:solidFill>
              </a:rPr>
              <a:t>El enfoque de los técnicos del Norte</a:t>
            </a:r>
            <a:r>
              <a:rPr lang="es-ES" altLang="ca-ES" sz="3200"/>
              <a:t> </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3290888"/>
            <a:ext cx="2192338" cy="222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4005263"/>
            <a:ext cx="3403600" cy="2328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AutoShape 5"/>
          <p:cNvSpPr>
            <a:spLocks noChangeArrowheads="1"/>
          </p:cNvSpPr>
          <p:nvPr/>
        </p:nvSpPr>
        <p:spPr bwMode="auto">
          <a:xfrm>
            <a:off x="3071813" y="2420938"/>
            <a:ext cx="2198687" cy="1223962"/>
          </a:xfrm>
          <a:prstGeom prst="cloudCallout">
            <a:avLst>
              <a:gd name="adj1" fmla="val -78014"/>
              <a:gd name="adj2" fmla="val 42347"/>
            </a:avLst>
          </a:prstGeom>
          <a:solidFill>
            <a:srgbClr val="CCCCE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07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6000" y="2654300"/>
            <a:ext cx="1006475" cy="72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7" name="Rectangle 7"/>
          <p:cNvSpPr>
            <a:spLocks noChangeArrowheads="1"/>
          </p:cNvSpPr>
          <p:nvPr/>
        </p:nvSpPr>
        <p:spPr bwMode="auto">
          <a:xfrm>
            <a:off x="871538" y="5516563"/>
            <a:ext cx="4398962"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¿Seleccionamos las tecnologías buscando la solución a nuestra propia percepción del problema?</a:t>
            </a:r>
          </a:p>
        </p:txBody>
      </p:sp>
      <p:sp>
        <p:nvSpPr>
          <p:cNvPr id="30728" name="Rectangle 8"/>
          <p:cNvSpPr>
            <a:spLocks noChangeArrowheads="1"/>
          </p:cNvSpPr>
          <p:nvPr/>
        </p:nvSpPr>
        <p:spPr bwMode="auto">
          <a:xfrm>
            <a:off x="781050" y="1828800"/>
            <a:ext cx="3960813"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la tecnología que se transfiere es la que se conoce plenamente y en la que se tiene confianza </a:t>
            </a:r>
          </a:p>
        </p:txBody>
      </p:sp>
      <p:sp>
        <p:nvSpPr>
          <p:cNvPr id="30729" name="AutoShape 9"/>
          <p:cNvSpPr>
            <a:spLocks noChangeArrowheads="1"/>
          </p:cNvSpPr>
          <p:nvPr/>
        </p:nvSpPr>
        <p:spPr bwMode="auto">
          <a:xfrm rot="1620000">
            <a:off x="3292475" y="3840163"/>
            <a:ext cx="3240088" cy="1079500"/>
          </a:xfrm>
          <a:prstGeom prst="curvedDownArrow">
            <a:avLst>
              <a:gd name="adj1" fmla="val 58362"/>
              <a:gd name="adj2" fmla="val 119503"/>
              <a:gd name="adj3" fmla="val 3333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30730" name="Rectangle 10"/>
          <p:cNvSpPr>
            <a:spLocks noChangeArrowheads="1"/>
          </p:cNvSpPr>
          <p:nvPr/>
        </p:nvSpPr>
        <p:spPr bwMode="auto">
          <a:xfrm>
            <a:off x="5705475" y="2557463"/>
            <a:ext cx="3176588" cy="1465262"/>
          </a:xfrm>
          <a:prstGeom prst="rect">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¿está en armonía con la disponibilidad del recurso, las necesidades o la capacidad de pago de la comunidad?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D13F2BF1-E3B2-491B-AFFF-586F37A322AE}" type="slidenum">
              <a:rPr lang="es-ES" altLang="ca-ES" sz="1200">
                <a:solidFill>
                  <a:srgbClr val="9999FF"/>
                </a:solidFill>
                <a:latin typeface="Arial Black" pitchFamily="32" charset="0"/>
              </a:rPr>
              <a:pPr algn="r"/>
              <a:t>28</a:t>
            </a:fld>
            <a:endParaRPr lang="es-ES" altLang="ca-ES" sz="1200">
              <a:solidFill>
                <a:srgbClr val="9999FF"/>
              </a:solidFill>
              <a:latin typeface="Arial Black" pitchFamily="32" charset="0"/>
            </a:endParaRPr>
          </a:p>
        </p:txBody>
      </p:sp>
      <p:sp>
        <p:nvSpPr>
          <p:cNvPr id="31746"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¿Quién decide sobre la transferencia?</a:t>
            </a:r>
            <a:br>
              <a:rPr lang="es-ES" altLang="ca-ES" sz="3200"/>
            </a:br>
            <a:r>
              <a:rPr lang="es-ES" altLang="ca-ES" sz="2400">
                <a:solidFill>
                  <a:srgbClr val="003366"/>
                </a:solidFill>
              </a:rPr>
              <a:t>El enfoque paternalista de los donantes</a:t>
            </a:r>
            <a:r>
              <a:rPr lang="es-ES" altLang="ca-ES" sz="3200"/>
              <a:t> </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3290888"/>
            <a:ext cx="2192338" cy="222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AutoShape 4"/>
          <p:cNvSpPr>
            <a:spLocks noChangeArrowheads="1"/>
          </p:cNvSpPr>
          <p:nvPr/>
        </p:nvSpPr>
        <p:spPr bwMode="auto">
          <a:xfrm>
            <a:off x="2913063" y="2420938"/>
            <a:ext cx="2198687" cy="1223962"/>
          </a:xfrm>
          <a:prstGeom prst="cloudCallout">
            <a:avLst>
              <a:gd name="adj1" fmla="val -78014"/>
              <a:gd name="adj2" fmla="val 42347"/>
            </a:avLst>
          </a:prstGeom>
          <a:solidFill>
            <a:srgbClr val="CCCCE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654300"/>
            <a:ext cx="1006475" cy="72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0" name="AutoShape 6"/>
          <p:cNvSpPr>
            <a:spLocks noChangeArrowheads="1"/>
          </p:cNvSpPr>
          <p:nvPr/>
        </p:nvSpPr>
        <p:spPr bwMode="auto">
          <a:xfrm rot="1620000">
            <a:off x="3133725" y="3840163"/>
            <a:ext cx="3240088" cy="1079500"/>
          </a:xfrm>
          <a:prstGeom prst="curvedDownArrow">
            <a:avLst>
              <a:gd name="adj1" fmla="val 58362"/>
              <a:gd name="adj2" fmla="val 119503"/>
              <a:gd name="adj3" fmla="val 3333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17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025" y="4156075"/>
            <a:ext cx="2808288" cy="2103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2" name="Rectangle 8"/>
          <p:cNvSpPr>
            <a:spLocks noChangeArrowheads="1"/>
          </p:cNvSpPr>
          <p:nvPr/>
        </p:nvSpPr>
        <p:spPr bwMode="auto">
          <a:xfrm>
            <a:off x="647700" y="5664200"/>
            <a:ext cx="4140200"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Se toman decisiones en los proyectos, sin incluir a las comunidades en la selección de la tecnología y de los niveles de servicio </a:t>
            </a:r>
          </a:p>
        </p:txBody>
      </p:sp>
      <p:sp>
        <p:nvSpPr>
          <p:cNvPr id="31753" name="AutoShape 9"/>
          <p:cNvSpPr>
            <a:spLocks noChangeArrowheads="1"/>
          </p:cNvSpPr>
          <p:nvPr/>
        </p:nvSpPr>
        <p:spPr bwMode="auto">
          <a:xfrm>
            <a:off x="5411788" y="2654300"/>
            <a:ext cx="1655762" cy="1187450"/>
          </a:xfrm>
          <a:prstGeom prst="wedgeEllipseCallout">
            <a:avLst>
              <a:gd name="adj1" fmla="val 52398"/>
              <a:gd name="adj2" fmla="val 143583"/>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1754" name="Picture 10"/>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5772150" y="2917825"/>
            <a:ext cx="1006475" cy="727075"/>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5" name="Line 11"/>
          <p:cNvSpPr>
            <a:spLocks noChangeShapeType="1"/>
          </p:cNvSpPr>
          <p:nvPr/>
        </p:nvSpPr>
        <p:spPr bwMode="auto">
          <a:xfrm>
            <a:off x="5772150" y="2917825"/>
            <a:ext cx="1006475" cy="727075"/>
          </a:xfrm>
          <a:prstGeom prst="line">
            <a:avLst/>
          </a:prstGeom>
          <a:noFill/>
          <a:ln w="28440">
            <a:solidFill>
              <a:srgbClr val="CC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31756" name="Line 12"/>
          <p:cNvSpPr>
            <a:spLocks noChangeShapeType="1"/>
          </p:cNvSpPr>
          <p:nvPr/>
        </p:nvSpPr>
        <p:spPr bwMode="auto">
          <a:xfrm flipV="1">
            <a:off x="5772150" y="2916238"/>
            <a:ext cx="1006475" cy="730250"/>
          </a:xfrm>
          <a:prstGeom prst="line">
            <a:avLst/>
          </a:prstGeom>
          <a:noFill/>
          <a:ln w="28440">
            <a:solidFill>
              <a:srgbClr val="CC33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31757" name="Rectangle 13"/>
          <p:cNvSpPr>
            <a:spLocks noChangeArrowheads="1"/>
          </p:cNvSpPr>
          <p:nvPr/>
        </p:nvSpPr>
        <p:spPr bwMode="auto">
          <a:xfrm>
            <a:off x="7067550" y="2046288"/>
            <a:ext cx="2112963" cy="1798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400"/>
              <a:t>la población es, en última instancia, la que decide sobre su uso o mantenimiento, situación que se refleja en los múltiples ejemplos de sistemas que no se usan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815138"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62D622DB-77D7-4531-9BEE-31D1257265B6}" type="slidenum">
              <a:rPr lang="es-ES" altLang="ca-ES" sz="1200">
                <a:solidFill>
                  <a:srgbClr val="9999FF"/>
                </a:solidFill>
                <a:latin typeface="Arial Black" pitchFamily="32" charset="0"/>
              </a:rPr>
              <a:pPr algn="r"/>
              <a:t>29</a:t>
            </a:fld>
            <a:endParaRPr lang="es-ES" altLang="ca-ES" sz="1200">
              <a:solidFill>
                <a:srgbClr val="9999FF"/>
              </a:solidFill>
              <a:latin typeface="Arial Black" pitchFamily="32" charset="0"/>
            </a:endParaRPr>
          </a:p>
        </p:txBody>
      </p:sp>
      <p:sp>
        <p:nvSpPr>
          <p:cNvPr id="32770" name="Rectangle 2"/>
          <p:cNvSpPr>
            <a:spLocks noChangeArrowheads="1"/>
          </p:cNvSpPr>
          <p:nvPr/>
        </p:nvSpPr>
        <p:spPr bwMode="auto">
          <a:xfrm>
            <a:off x="754063" y="928688"/>
            <a:ext cx="5318125" cy="530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En un pueblo de la India se instaló un sistema de suministro de biogás para la comunidad. El primer enfoque resultó un fracaso. El gas se utilizaba originariamente para cocinar, substituyendo como combustible a la madera. </a:t>
            </a:r>
          </a:p>
          <a:p>
            <a:endParaRPr lang="es-ES" altLang="ca-ES"/>
          </a:p>
          <a:p>
            <a:r>
              <a:rPr lang="es-ES" altLang="ca-ES"/>
              <a:t>Pero la comunidad disponía de madera abundante. Reuniones posteriores mantenidas con la comunidad reflejaron que la principal necesidad era la falta de un suministro de agua limpia, fiable y accesible.</a:t>
            </a:r>
          </a:p>
          <a:p>
            <a:endParaRPr lang="es-ES" altLang="ca-ES"/>
          </a:p>
          <a:p>
            <a:r>
              <a:rPr lang="es-ES" altLang="ca-ES"/>
              <a:t>El biogás se usó entonces para alimentar un generador con motor diesel que suministraba electricidad a los hogares y a una bomba de agua que extraía ésta de un pozo. Se dispuso de un grifo con agua limpia frente a cada uno de los hogares que participaron en el proyecto. (Anderson et al., 1999).</a:t>
            </a:r>
          </a:p>
        </p:txBody>
      </p:sp>
      <p:pic>
        <p:nvPicPr>
          <p:cNvPr id="32771"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286500" y="0"/>
            <a:ext cx="2857500" cy="1895475"/>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2" name="Picture 4"/>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357938" y="4786313"/>
            <a:ext cx="2524125" cy="19050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Rectangle 5"/>
          <p:cNvSpPr>
            <a:spLocks noChangeArrowheads="1"/>
          </p:cNvSpPr>
          <p:nvPr/>
        </p:nvSpPr>
        <p:spPr bwMode="auto">
          <a:xfrm>
            <a:off x="4024313" y="2230438"/>
            <a:ext cx="1095375" cy="246062"/>
          </a:xfrm>
          <a:prstGeom prst="rect">
            <a:avLst/>
          </a:prstGeom>
          <a:solidFill>
            <a:srgbClr val="D9D9D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just"/>
            <a:r>
              <a:rPr lang="es-ES" altLang="ca-ES" sz="1000">
                <a:cs typeface="Times New Roman" pitchFamily="16" charset="0"/>
              </a:rPr>
              <a:t>	</a:t>
            </a:r>
          </a:p>
        </p:txBody>
      </p:sp>
      <p:sp>
        <p:nvSpPr>
          <p:cNvPr id="32774" name="Rectangle 6"/>
          <p:cNvSpPr>
            <a:spLocks noChangeArrowheads="1"/>
          </p:cNvSpPr>
          <p:nvPr/>
        </p:nvSpPr>
        <p:spPr bwMode="auto">
          <a:xfrm>
            <a:off x="6794500" y="1857375"/>
            <a:ext cx="18510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sz="1400"/>
              <a:t>Cocina con biogás. </a:t>
            </a:r>
            <a:br>
              <a:rPr lang="es-ES" altLang="ca-ES" sz="1400"/>
            </a:br>
            <a:r>
              <a:rPr lang="es-ES" altLang="ca-ES" sz="1400"/>
              <a:t>Foto: Practical Action</a:t>
            </a:r>
          </a:p>
        </p:txBody>
      </p:sp>
      <p:sp>
        <p:nvSpPr>
          <p:cNvPr id="32775" name="Rectangle 7"/>
          <p:cNvSpPr>
            <a:spLocks noChangeArrowheads="1"/>
          </p:cNvSpPr>
          <p:nvPr/>
        </p:nvSpPr>
        <p:spPr bwMode="auto">
          <a:xfrm>
            <a:off x="3865563" y="6286500"/>
            <a:ext cx="24447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400"/>
              <a:t>Grupo generador con biogás</a:t>
            </a:r>
          </a:p>
        </p:txBody>
      </p:sp>
      <p:pic>
        <p:nvPicPr>
          <p:cNvPr id="32776" name="Picture 8"/>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6357938" y="2452688"/>
            <a:ext cx="2571750" cy="1952625"/>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7" name="Rectangle 9"/>
          <p:cNvSpPr>
            <a:spLocks noChangeArrowheads="1"/>
          </p:cNvSpPr>
          <p:nvPr/>
        </p:nvSpPr>
        <p:spPr bwMode="auto">
          <a:xfrm>
            <a:off x="6650038" y="4429125"/>
            <a:ext cx="1771650"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400"/>
              <a:t>Foto: Manos Unidas</a:t>
            </a:r>
          </a:p>
        </p:txBody>
      </p:sp>
      <p:sp>
        <p:nvSpPr>
          <p:cNvPr id="32778" name="Rectangle 10"/>
          <p:cNvSpPr>
            <a:spLocks noChangeArrowheads="1"/>
          </p:cNvSpPr>
          <p:nvPr/>
        </p:nvSpPr>
        <p:spPr bwMode="auto">
          <a:xfrm>
            <a:off x="827088" y="285750"/>
            <a:ext cx="4816475" cy="460375"/>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2400">
                <a:solidFill>
                  <a:srgbClr val="00007D"/>
                </a:solidFill>
              </a:rPr>
              <a:t>Ejemplo</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4F7EC1C1-3AFC-49A6-A621-6BDEB556146E}" type="slidenum">
              <a:rPr lang="es-ES" altLang="ca-ES" sz="1200">
                <a:solidFill>
                  <a:srgbClr val="9999FF"/>
                </a:solidFill>
                <a:latin typeface="Arial Black" pitchFamily="32" charset="0"/>
              </a:rPr>
              <a:pPr algn="r"/>
              <a:t>3</a:t>
            </a:fld>
            <a:endParaRPr lang="es-ES" altLang="ca-ES" sz="1200">
              <a:solidFill>
                <a:srgbClr val="9999FF"/>
              </a:solidFill>
              <a:latin typeface="Arial Black" pitchFamily="32" charset="0"/>
            </a:endParaRPr>
          </a:p>
        </p:txBody>
      </p:sp>
      <p:sp>
        <p:nvSpPr>
          <p:cNvPr id="6146"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Ciencia, Tecnología y Sociedad</a:t>
            </a:r>
            <a:br>
              <a:rPr lang="es-ES" altLang="ca-ES" sz="3200"/>
            </a:br>
            <a:r>
              <a:rPr lang="es-ES" altLang="ca-ES" sz="2400"/>
              <a:t>una relación compleja (lectura)</a:t>
            </a:r>
          </a:p>
        </p:txBody>
      </p:sp>
      <p:sp>
        <p:nvSpPr>
          <p:cNvPr id="6147" name="Text Box 3"/>
          <p:cNvSpPr txBox="1">
            <a:spLocks noChangeArrowheads="1"/>
          </p:cNvSpPr>
          <p:nvPr/>
        </p:nvSpPr>
        <p:spPr bwMode="auto">
          <a:xfrm>
            <a:off x="6370638" y="2049463"/>
            <a:ext cx="2881312" cy="216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lnSpc>
                <a:spcPct val="90000"/>
              </a:lnSpc>
              <a:spcBef>
                <a:spcPts val="500"/>
              </a:spcBef>
              <a:buClr>
                <a:srgbClr val="9999FF"/>
              </a:buClr>
              <a:buSzPct val="75000"/>
              <a:buFont typeface="Wingdings" charset="2"/>
              <a:buChar char=""/>
            </a:pPr>
            <a:r>
              <a:rPr lang="es-ES" altLang="ca-ES" sz="2000" b="0"/>
              <a:t>Conocimientos</a:t>
            </a:r>
            <a:r>
              <a:rPr lang="es-ES" altLang="ca-ES" sz="2000"/>
              <a:t> (saber)</a:t>
            </a:r>
          </a:p>
          <a:p>
            <a:pPr>
              <a:lnSpc>
                <a:spcPct val="90000"/>
              </a:lnSpc>
              <a:spcBef>
                <a:spcPts val="500"/>
              </a:spcBef>
              <a:buClr>
                <a:srgbClr val="9999FF"/>
              </a:buClr>
              <a:buSzPct val="75000"/>
              <a:buFont typeface="Wingdings" charset="2"/>
              <a:buChar char=""/>
            </a:pPr>
            <a:r>
              <a:rPr lang="es-ES" altLang="ca-ES" sz="2000" b="0"/>
              <a:t>Habilidades</a:t>
            </a:r>
            <a:r>
              <a:rPr lang="es-ES" altLang="ca-ES" sz="2000"/>
              <a:t> </a:t>
            </a:r>
            <a:br>
              <a:rPr lang="es-ES" altLang="ca-ES" sz="2000"/>
            </a:br>
            <a:r>
              <a:rPr lang="es-ES" altLang="ca-ES" sz="2000"/>
              <a:t>(saber hacer)</a:t>
            </a:r>
          </a:p>
          <a:p>
            <a:pPr>
              <a:lnSpc>
                <a:spcPct val="90000"/>
              </a:lnSpc>
              <a:spcBef>
                <a:spcPts val="500"/>
              </a:spcBef>
              <a:buClr>
                <a:srgbClr val="9999FF"/>
              </a:buClr>
              <a:buSzPct val="75000"/>
              <a:buFont typeface="Wingdings" charset="2"/>
              <a:buChar char=""/>
            </a:pPr>
            <a:r>
              <a:rPr lang="es-ES" altLang="ca-ES" sz="2000" b="0"/>
              <a:t>Resultados</a:t>
            </a:r>
            <a:r>
              <a:rPr lang="es-ES" altLang="ca-ES" sz="2000"/>
              <a:t> </a:t>
            </a:r>
            <a:br>
              <a:rPr lang="es-ES" altLang="ca-ES" sz="2000"/>
            </a:br>
            <a:r>
              <a:rPr lang="es-ES" altLang="ca-ES" sz="2000"/>
              <a:t>(saber hacer cosas útiles)</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2057400"/>
            <a:ext cx="5543550" cy="4324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AutoShape 5"/>
          <p:cNvSpPr>
            <a:spLocks/>
          </p:cNvSpPr>
          <p:nvPr/>
        </p:nvSpPr>
        <p:spPr bwMode="auto">
          <a:xfrm>
            <a:off x="6108700" y="2057400"/>
            <a:ext cx="180975" cy="1944688"/>
          </a:xfrm>
          <a:prstGeom prst="leftBrace">
            <a:avLst>
              <a:gd name="adj1" fmla="val 89547"/>
              <a:gd name="adj2" fmla="val 50000"/>
            </a:avLst>
          </a:prstGeom>
          <a:noFill/>
          <a:ln w="936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6150" name="Line 6"/>
          <p:cNvSpPr>
            <a:spLocks noChangeShapeType="1"/>
          </p:cNvSpPr>
          <p:nvPr/>
        </p:nvSpPr>
        <p:spPr bwMode="auto">
          <a:xfrm>
            <a:off x="4129088" y="2344738"/>
            <a:ext cx="1979612" cy="6477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6151" name="Text Box 7"/>
          <p:cNvSpPr txBox="1">
            <a:spLocks noChangeArrowheads="1"/>
          </p:cNvSpPr>
          <p:nvPr/>
        </p:nvSpPr>
        <p:spPr bwMode="auto">
          <a:xfrm>
            <a:off x="1022350" y="1897063"/>
            <a:ext cx="123507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000"/>
              </a:spcBef>
            </a:pPr>
            <a:r>
              <a:rPr lang="es-ES" altLang="ca-ES" sz="1600"/>
              <a:t>UNESCO</a:t>
            </a:r>
          </a:p>
        </p:txBody>
      </p:sp>
      <p:sp>
        <p:nvSpPr>
          <p:cNvPr id="6152" name="Line 8"/>
          <p:cNvSpPr>
            <a:spLocks noChangeShapeType="1"/>
          </p:cNvSpPr>
          <p:nvPr/>
        </p:nvSpPr>
        <p:spPr bwMode="auto">
          <a:xfrm>
            <a:off x="1897063" y="2233613"/>
            <a:ext cx="360362" cy="111125"/>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2DF9A38-2BAD-485B-B665-47317619A64F}" type="slidenum">
              <a:rPr lang="es-ES" altLang="ca-ES" sz="1200">
                <a:solidFill>
                  <a:srgbClr val="9999FF"/>
                </a:solidFill>
                <a:latin typeface="Arial Black" pitchFamily="32" charset="0"/>
              </a:rPr>
              <a:pPr algn="r"/>
              <a:t>30</a:t>
            </a:fld>
            <a:endParaRPr lang="es-ES" altLang="ca-ES" sz="1200">
              <a:solidFill>
                <a:srgbClr val="9999FF"/>
              </a:solidFill>
              <a:latin typeface="Arial Black" pitchFamily="32" charset="0"/>
            </a:endParaRPr>
          </a:p>
        </p:txBody>
      </p:sp>
      <p:sp>
        <p:nvSpPr>
          <p:cNvPr id="33794"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Compartir tecnologías</a:t>
            </a:r>
            <a:br>
              <a:rPr lang="es-ES" altLang="ca-ES" sz="3200"/>
            </a:br>
            <a:r>
              <a:rPr lang="es-ES" altLang="ca-ES" sz="2400"/>
              <a:t>haciendo posible su apropiación</a:t>
            </a:r>
          </a:p>
        </p:txBody>
      </p:sp>
      <p:pic>
        <p:nvPicPr>
          <p:cNvPr id="33795"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879725" y="2000250"/>
            <a:ext cx="2881313" cy="2149475"/>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4283075"/>
            <a:ext cx="2881313" cy="217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AutoShape 5"/>
          <p:cNvSpPr>
            <a:spLocks noChangeArrowheads="1"/>
          </p:cNvSpPr>
          <p:nvPr/>
        </p:nvSpPr>
        <p:spPr bwMode="auto">
          <a:xfrm>
            <a:off x="709613" y="836613"/>
            <a:ext cx="2098675" cy="2376487"/>
          </a:xfrm>
          <a:prstGeom prst="wedgeEllipseCallout">
            <a:avLst>
              <a:gd name="adj1" fmla="val 129199"/>
              <a:gd name="adj2" fmla="val 43519"/>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3798" name="Picture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52525" y="1125538"/>
            <a:ext cx="1311275" cy="1798637"/>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9" name="Rectangle 7"/>
          <p:cNvSpPr>
            <a:spLocks noChangeArrowheads="1"/>
          </p:cNvSpPr>
          <p:nvPr/>
        </p:nvSpPr>
        <p:spPr bwMode="auto">
          <a:xfrm>
            <a:off x="808038" y="4868863"/>
            <a:ext cx="1655762"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creando espacios para el aprendizaje en equipo </a:t>
            </a:r>
          </a:p>
        </p:txBody>
      </p:sp>
      <p:sp>
        <p:nvSpPr>
          <p:cNvPr id="33800" name="Rectangle 8"/>
          <p:cNvSpPr>
            <a:spLocks noChangeArrowheads="1"/>
          </p:cNvSpPr>
          <p:nvPr/>
        </p:nvSpPr>
        <p:spPr bwMode="auto">
          <a:xfrm>
            <a:off x="5992813" y="2282825"/>
            <a:ext cx="29718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poniendo un mayor énfasis en la investigación </a:t>
            </a:r>
          </a:p>
        </p:txBody>
      </p:sp>
      <p:sp>
        <p:nvSpPr>
          <p:cNvPr id="33801" name="Rectangle 9"/>
          <p:cNvSpPr>
            <a:spLocks noChangeArrowheads="1"/>
          </p:cNvSpPr>
          <p:nvPr/>
        </p:nvSpPr>
        <p:spPr bwMode="auto">
          <a:xfrm>
            <a:off x="588963" y="3338513"/>
            <a:ext cx="2290762"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400"/>
              <a:t>estrategia de presentar problemas que los motive a buscar sus propias soluciones </a:t>
            </a:r>
          </a:p>
        </p:txBody>
      </p:sp>
      <p:sp>
        <p:nvSpPr>
          <p:cNvPr id="33802" name="AutoShape 10"/>
          <p:cNvSpPr>
            <a:spLocks noChangeArrowheads="1"/>
          </p:cNvSpPr>
          <p:nvPr/>
        </p:nvSpPr>
        <p:spPr bwMode="auto">
          <a:xfrm>
            <a:off x="5761038" y="3213100"/>
            <a:ext cx="3178175" cy="2232025"/>
          </a:xfrm>
          <a:prstGeom prst="cloudCallout">
            <a:avLst>
              <a:gd name="adj1" fmla="val -62486"/>
              <a:gd name="adj2" fmla="val 40968"/>
            </a:avLst>
          </a:prstGeom>
          <a:solidFill>
            <a:srgbClr val="C0C0C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pic>
        <p:nvPicPr>
          <p:cNvPr id="33803" name="Picture 1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6265863" y="3570288"/>
            <a:ext cx="2159000" cy="1423987"/>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4" name="Rectangle 12"/>
          <p:cNvSpPr>
            <a:spLocks noChangeArrowheads="1"/>
          </p:cNvSpPr>
          <p:nvPr/>
        </p:nvSpPr>
        <p:spPr bwMode="auto">
          <a:xfrm>
            <a:off x="6032500" y="5445125"/>
            <a:ext cx="2906713"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experimentar, procesar (pensar, discutir), generalizar y aplicar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5FFE47A1-6E1B-4595-A439-E6B03D1012A6}" type="slidenum">
              <a:rPr lang="es-ES" altLang="ca-ES" sz="1200">
                <a:solidFill>
                  <a:srgbClr val="9999FF"/>
                </a:solidFill>
                <a:latin typeface="Arial Black" pitchFamily="32" charset="0"/>
              </a:rPr>
              <a:pPr algn="r"/>
              <a:t>31</a:t>
            </a:fld>
            <a:endParaRPr lang="es-ES" altLang="ca-ES" sz="1200">
              <a:solidFill>
                <a:srgbClr val="9999FF"/>
              </a:solidFill>
              <a:latin typeface="Arial Black" pitchFamily="32" charset="0"/>
            </a:endParaRPr>
          </a:p>
        </p:txBody>
      </p:sp>
      <p:sp>
        <p:nvSpPr>
          <p:cNvPr id="34818"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“Sabemos más de lo que podemos contar” </a:t>
            </a: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492375"/>
            <a:ext cx="2813050" cy="364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492375"/>
            <a:ext cx="2813050" cy="3646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1" name="Line 5"/>
          <p:cNvSpPr>
            <a:spLocks noChangeShapeType="1"/>
          </p:cNvSpPr>
          <p:nvPr/>
        </p:nvSpPr>
        <p:spPr bwMode="auto">
          <a:xfrm>
            <a:off x="711200" y="3178175"/>
            <a:ext cx="8432800" cy="106363"/>
          </a:xfrm>
          <a:prstGeom prst="line">
            <a:avLst/>
          </a:prstGeom>
          <a:noFill/>
          <a:ln w="38160">
            <a:solidFill>
              <a:srgbClr val="F99129"/>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34822" name="Text Box 6"/>
          <p:cNvSpPr txBox="1">
            <a:spLocks noChangeArrowheads="1"/>
          </p:cNvSpPr>
          <p:nvPr/>
        </p:nvSpPr>
        <p:spPr bwMode="auto">
          <a:xfrm rot="16200000">
            <a:off x="7515225" y="1760538"/>
            <a:ext cx="2479675" cy="368300"/>
          </a:xfrm>
          <a:prstGeom prst="rect">
            <a:avLst/>
          </a:prstGeom>
          <a:solidFill>
            <a:srgbClr val="FFFFF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Conocimiento explícito</a:t>
            </a:r>
          </a:p>
        </p:txBody>
      </p:sp>
      <p:sp>
        <p:nvSpPr>
          <p:cNvPr id="34823" name="Text Box 7"/>
          <p:cNvSpPr txBox="1">
            <a:spLocks noChangeArrowheads="1"/>
          </p:cNvSpPr>
          <p:nvPr/>
        </p:nvSpPr>
        <p:spPr bwMode="auto">
          <a:xfrm rot="16200000">
            <a:off x="7661275" y="4310063"/>
            <a:ext cx="2187575" cy="368300"/>
          </a:xfrm>
          <a:prstGeom prst="rect">
            <a:avLst/>
          </a:prstGeom>
          <a:solidFill>
            <a:srgbClr val="FFFFF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Conocimiento tácito</a:t>
            </a:r>
          </a:p>
        </p:txBody>
      </p:sp>
      <p:sp>
        <p:nvSpPr>
          <p:cNvPr id="34824" name="AutoShape 8"/>
          <p:cNvSpPr>
            <a:spLocks noChangeArrowheads="1"/>
          </p:cNvSpPr>
          <p:nvPr/>
        </p:nvSpPr>
        <p:spPr bwMode="auto">
          <a:xfrm>
            <a:off x="3214688" y="2349500"/>
            <a:ext cx="2941637" cy="935038"/>
          </a:xfrm>
          <a:prstGeom prst="leftRightArrow">
            <a:avLst>
              <a:gd name="adj1" fmla="val 50000"/>
              <a:gd name="adj2" fmla="val 62629"/>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Compartir información</a:t>
            </a:r>
          </a:p>
        </p:txBody>
      </p:sp>
      <p:sp>
        <p:nvSpPr>
          <p:cNvPr id="34825" name="Rectangle 9"/>
          <p:cNvSpPr>
            <a:spLocks noChangeArrowheads="1"/>
          </p:cNvSpPr>
          <p:nvPr/>
        </p:nvSpPr>
        <p:spPr bwMode="auto">
          <a:xfrm>
            <a:off x="971550" y="3757613"/>
            <a:ext cx="2243138" cy="1465262"/>
          </a:xfrm>
          <a:prstGeom prst="rect">
            <a:avLst/>
          </a:prstGeom>
          <a:solidFill>
            <a:srgbClr val="000000">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solidFill>
                  <a:srgbClr val="FFFFFF"/>
                </a:solidFill>
              </a:rPr>
              <a:t>puede ser inconexo, confuso a veces, y no se puede expresar con precisión </a:t>
            </a:r>
          </a:p>
        </p:txBody>
      </p:sp>
      <p:sp>
        <p:nvSpPr>
          <p:cNvPr id="34826" name="Rectangle 10"/>
          <p:cNvSpPr>
            <a:spLocks noChangeArrowheads="1"/>
          </p:cNvSpPr>
          <p:nvPr/>
        </p:nvSpPr>
        <p:spPr bwMode="auto">
          <a:xfrm>
            <a:off x="6156325" y="3854450"/>
            <a:ext cx="2308225" cy="1190625"/>
          </a:xfrm>
          <a:prstGeom prst="rect">
            <a:avLst/>
          </a:prstGeom>
          <a:solidFill>
            <a:srgbClr val="000000">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solidFill>
                  <a:srgbClr val="FFFFFF"/>
                </a:solidFill>
              </a:rPr>
              <a:t>crucial en la toma de decisiones y en nuestra percepción del mundo </a:t>
            </a:r>
          </a:p>
        </p:txBody>
      </p:sp>
      <p:sp>
        <p:nvSpPr>
          <p:cNvPr id="34827" name="AutoShape 11"/>
          <p:cNvSpPr>
            <a:spLocks noChangeArrowheads="1"/>
          </p:cNvSpPr>
          <p:nvPr/>
        </p:nvSpPr>
        <p:spPr bwMode="auto">
          <a:xfrm>
            <a:off x="2700338" y="5157788"/>
            <a:ext cx="3744912" cy="1039812"/>
          </a:xfrm>
          <a:prstGeom prst="leftRightArrow">
            <a:avLst>
              <a:gd name="adj1" fmla="val 50000"/>
              <a:gd name="adj2" fmla="val 71697"/>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Compartir experiencias</a:t>
            </a:r>
            <a:br>
              <a:rPr lang="es-ES" altLang="ca-ES"/>
            </a:br>
            <a:r>
              <a:rPr lang="es-ES" altLang="ca-ES"/>
              <a:t>Experimentar juntos</a:t>
            </a:r>
          </a:p>
        </p:txBody>
      </p:sp>
      <p:sp>
        <p:nvSpPr>
          <p:cNvPr id="34828" name="Rectangle 12"/>
          <p:cNvSpPr>
            <a:spLocks noChangeArrowheads="1"/>
          </p:cNvSpPr>
          <p:nvPr/>
        </p:nvSpPr>
        <p:spPr bwMode="auto">
          <a:xfrm>
            <a:off x="3173413" y="1916113"/>
            <a:ext cx="30781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a:t>Necesario pero no suficiente</a:t>
            </a:r>
          </a:p>
        </p:txBody>
      </p:sp>
      <p:sp>
        <p:nvSpPr>
          <p:cNvPr id="34829" name="Rectangle 13"/>
          <p:cNvSpPr>
            <a:spLocks noChangeArrowheads="1"/>
          </p:cNvSpPr>
          <p:nvPr/>
        </p:nvSpPr>
        <p:spPr bwMode="auto">
          <a:xfrm>
            <a:off x="3590925" y="4005263"/>
            <a:ext cx="208915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r>
              <a:rPr lang="es-ES" altLang="ca-ES" sz="1600"/>
              <a:t>¿cómo compartir el</a:t>
            </a:r>
            <a:br>
              <a:rPr lang="es-ES" altLang="ca-ES" sz="1600"/>
            </a:br>
            <a:r>
              <a:rPr lang="es-ES" altLang="ca-ES" sz="1600"/>
              <a:t>conocimiento tácito?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EC2D0E8E-3D72-4CDB-B094-17C696FB5DAF}" type="slidenum">
              <a:rPr lang="es-ES" altLang="ca-ES" sz="1200">
                <a:solidFill>
                  <a:srgbClr val="9999FF"/>
                </a:solidFill>
                <a:latin typeface="Arial Black" pitchFamily="32" charset="0"/>
              </a:rPr>
              <a:pPr algn="r"/>
              <a:t>32</a:t>
            </a:fld>
            <a:endParaRPr lang="es-ES" altLang="ca-ES" sz="1200">
              <a:solidFill>
                <a:srgbClr val="9999FF"/>
              </a:solidFill>
              <a:latin typeface="Arial Black" pitchFamily="32" charset="0"/>
            </a:endParaRPr>
          </a:p>
        </p:txBody>
      </p:sp>
      <p:sp>
        <p:nvSpPr>
          <p:cNvPr id="35842"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objetivo final de la transferencia de tecnología</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413" y="4437063"/>
            <a:ext cx="2665412" cy="199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4"/>
          <p:cNvPicPr>
            <a:picLocks noChangeAspect="1"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273800" y="4724400"/>
            <a:ext cx="2619375" cy="1963738"/>
          </a:xfrm>
          <a:prstGeom prst="rect">
            <a:avLst/>
          </a:prstGeom>
          <a:noFill/>
          <a:ln>
            <a:noFill/>
          </a:ln>
          <a:effectLst/>
          <a:extLst>
            <a:ext uri="{909E8E84-426E-40DD-AFC4-6F175D3DCCD1}">
              <a14:hiddenFill xmlns:a14="http://schemas.microsoft.com/office/drawing/2010/main">
                <a:blipFill dpi="0" rotWithShape="0">
                  <a:blip>
                    <a:lum bright="18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88" y="1916113"/>
            <a:ext cx="2881312" cy="2147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6"/>
          <p:cNvSpPr txBox="1">
            <a:spLocks noChangeArrowheads="1"/>
          </p:cNvSpPr>
          <p:nvPr/>
        </p:nvSpPr>
        <p:spPr bwMode="auto">
          <a:xfrm>
            <a:off x="3779838" y="1989138"/>
            <a:ext cx="5184775"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spcBef>
                <a:spcPts val="500"/>
              </a:spcBef>
              <a:buClr>
                <a:srgbClr val="9999FF"/>
              </a:buClr>
              <a:buSzPct val="75000"/>
              <a:buFont typeface="Wingdings" charset="2"/>
              <a:buChar char=""/>
            </a:pPr>
            <a:r>
              <a:rPr lang="es-ES" altLang="ca-ES" sz="2000"/>
              <a:t>Solucionar un problema local</a:t>
            </a:r>
          </a:p>
          <a:p>
            <a:pPr lvl="1">
              <a:spcBef>
                <a:spcPts val="450"/>
              </a:spcBef>
              <a:buClr>
                <a:srgbClr val="9999CC"/>
              </a:buClr>
              <a:buSzPct val="80000"/>
              <a:buFont typeface="Wingdings" charset="2"/>
              <a:buChar char=""/>
            </a:pPr>
            <a:r>
              <a:rPr lang="es-ES" altLang="ca-ES"/>
              <a:t>asegurando que las personas puedan disfrutar de la mejor manera posible de su derecho de acceso a un nivel de servicio aceptable y sostenido sin mayores riesgos ambientales.</a:t>
            </a:r>
          </a:p>
        </p:txBody>
      </p:sp>
      <p:pic>
        <p:nvPicPr>
          <p:cNvPr id="358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4925" y="3573463"/>
            <a:ext cx="2665413" cy="1949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8" name="AutoShape 8"/>
          <p:cNvSpPr>
            <a:spLocks noChangeArrowheads="1"/>
          </p:cNvSpPr>
          <p:nvPr/>
        </p:nvSpPr>
        <p:spPr bwMode="auto">
          <a:xfrm rot="1140000">
            <a:off x="336550" y="4335463"/>
            <a:ext cx="7092950" cy="2232025"/>
          </a:xfrm>
          <a:prstGeom prst="curvedUpArrow">
            <a:avLst>
              <a:gd name="adj1" fmla="val 21141"/>
              <a:gd name="adj2" fmla="val 81902"/>
              <a:gd name="adj3" fmla="val 29505"/>
            </a:avLst>
          </a:prstGeom>
          <a:solidFill>
            <a:srgbClr val="FFB13F"/>
          </a:solidFill>
          <a:ln w="9360">
            <a:solidFill>
              <a:srgbClr val="F9912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15AC0538-6022-4018-BC1C-1249D7C50253}" type="slidenum">
              <a:rPr lang="es-ES" altLang="ca-ES" sz="1200">
                <a:solidFill>
                  <a:srgbClr val="9999FF"/>
                </a:solidFill>
                <a:latin typeface="Arial Black" pitchFamily="32" charset="0"/>
              </a:rPr>
              <a:pPr algn="r"/>
              <a:t>33</a:t>
            </a:fld>
            <a:endParaRPr lang="es-ES" altLang="ca-ES" sz="1200">
              <a:solidFill>
                <a:srgbClr val="9999FF"/>
              </a:solidFill>
              <a:latin typeface="Arial Black" pitchFamily="32" charset="0"/>
            </a:endParaRPr>
          </a:p>
        </p:txBody>
      </p:sp>
      <p:pic>
        <p:nvPicPr>
          <p:cNvPr id="36866" name="Picture 2"/>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105025" y="595313"/>
            <a:ext cx="5029200" cy="6046787"/>
          </a:xfrm>
          <a:prstGeom prst="rect">
            <a:avLst/>
          </a:prstGeom>
          <a:noFill/>
          <a:ln>
            <a:noFill/>
          </a:ln>
          <a:effectLst/>
          <a:extLst>
            <a:ext uri="{909E8E84-426E-40DD-AFC4-6F175D3DCCD1}">
              <a14:hiddenFill xmlns:a14="http://schemas.microsoft.com/office/drawing/2010/main">
                <a:blipFill dpi="0" rotWithShape="0">
                  <a:blip>
                    <a:lum bright="18000" contrast="18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0B44749B-9D7E-4931-B028-BBCDAC39749E}" type="slidenum">
              <a:rPr lang="es-ES" altLang="ca-ES" sz="1200">
                <a:solidFill>
                  <a:srgbClr val="9999FF"/>
                </a:solidFill>
                <a:latin typeface="Arial Black" pitchFamily="32" charset="0"/>
              </a:rPr>
              <a:pPr algn="r"/>
              <a:t>4</a:t>
            </a:fld>
            <a:endParaRPr lang="es-ES" altLang="ca-ES" sz="1200">
              <a:solidFill>
                <a:srgbClr val="9999FF"/>
              </a:solidFill>
              <a:latin typeface="Arial Black" pitchFamily="32" charset="0"/>
            </a:endParaRPr>
          </a:p>
        </p:txBody>
      </p:sp>
      <p:sp>
        <p:nvSpPr>
          <p:cNvPr id="7170" name="Oval 2"/>
          <p:cNvSpPr>
            <a:spLocks noChangeArrowheads="1"/>
          </p:cNvSpPr>
          <p:nvPr/>
        </p:nvSpPr>
        <p:spPr bwMode="auto">
          <a:xfrm>
            <a:off x="950913" y="2997200"/>
            <a:ext cx="2700337" cy="3168650"/>
          </a:xfrm>
          <a:prstGeom prst="ellipse">
            <a:avLst/>
          </a:prstGeom>
          <a:solidFill>
            <a:srgbClr val="FFFFFF">
              <a:alpha val="50000"/>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DESARROLLO</a:t>
            </a:r>
          </a:p>
          <a:p>
            <a:pPr algn="ctr"/>
            <a:r>
              <a:rPr lang="es-ES" altLang="ca-ES"/>
              <a:t>HUMANO</a:t>
            </a:r>
          </a:p>
        </p:txBody>
      </p:sp>
      <p:sp>
        <p:nvSpPr>
          <p:cNvPr id="7171" name="Text Box 3"/>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Desarrollo</a:t>
            </a:r>
            <a:br>
              <a:rPr lang="es-ES" altLang="ca-ES" sz="3200"/>
            </a:br>
            <a:r>
              <a:rPr lang="es-ES" altLang="ca-ES" sz="3200"/>
              <a:t>Desarrollo humano</a:t>
            </a:r>
          </a:p>
        </p:txBody>
      </p:sp>
      <p:sp>
        <p:nvSpPr>
          <p:cNvPr id="7172" name="Text Box 4"/>
          <p:cNvSpPr txBox="1">
            <a:spLocks noChangeArrowheads="1"/>
          </p:cNvSpPr>
          <p:nvPr/>
        </p:nvSpPr>
        <p:spPr bwMode="auto">
          <a:xfrm>
            <a:off x="4356100" y="3213100"/>
            <a:ext cx="4043363" cy="2430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1pPr>
            <a:lvl2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2pPr>
            <a:lvl3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3pPr>
            <a:lvl4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4pPr>
            <a:lvl5pP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b="1">
                <a:solidFill>
                  <a:srgbClr val="000000"/>
                </a:solidFill>
                <a:latin typeface="Arial" charset="0"/>
                <a:cs typeface="Arial Unicode MS" charset="0"/>
              </a:defRPr>
            </a:lvl9pPr>
          </a:lstStyle>
          <a:p>
            <a:r>
              <a:rPr lang="es-ES" altLang="ca-ES"/>
              <a:t>Sen (2000):</a:t>
            </a:r>
          </a:p>
          <a:p>
            <a:r>
              <a:rPr lang="es-ES" altLang="ca-ES"/>
              <a:t>“un proceso de expansión de las libertades reales de que disfrutan los individuos y que se traduce en la libertad general que deberían tener los individuos para vivir como les gustaría”.</a:t>
            </a:r>
          </a:p>
          <a:p>
            <a:pPr>
              <a:spcBef>
                <a:spcPts val="1125"/>
              </a:spcBef>
            </a:pPr>
            <a:endParaRPr lang="es-ES" altLang="ca-ES"/>
          </a:p>
        </p:txBody>
      </p:sp>
      <p:sp>
        <p:nvSpPr>
          <p:cNvPr id="7173" name="Oval 5"/>
          <p:cNvSpPr>
            <a:spLocks noChangeArrowheads="1"/>
          </p:cNvSpPr>
          <p:nvPr/>
        </p:nvSpPr>
        <p:spPr bwMode="auto">
          <a:xfrm>
            <a:off x="2851150" y="2060575"/>
            <a:ext cx="3009900" cy="1152525"/>
          </a:xfrm>
          <a:prstGeom prst="ellipse">
            <a:avLst/>
          </a:prstGeom>
          <a:solidFill>
            <a:srgbClr val="33CC33"/>
          </a:solidFill>
          <a:ln w="9360">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Factores económicos  + sociales, políticos y individuales</a:t>
            </a:r>
          </a:p>
        </p:txBody>
      </p:sp>
      <p:cxnSp>
        <p:nvCxnSpPr>
          <p:cNvPr id="7174" name="AutoShape 6"/>
          <p:cNvCxnSpPr>
            <a:cxnSpLocks noChangeShapeType="1"/>
            <a:stCxn id="7170" idx="0"/>
            <a:endCxn id="7173" idx="2"/>
          </p:cNvCxnSpPr>
          <p:nvPr/>
        </p:nvCxnSpPr>
        <p:spPr bwMode="auto">
          <a:xfrm flipV="1">
            <a:off x="2301875" y="2087563"/>
            <a:ext cx="360363" cy="550862"/>
          </a:xfrm>
          <a:prstGeom prst="bentConnector3">
            <a:avLst>
              <a:gd name="adj1" fmla="val 50000"/>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75" name="AutoShape 7"/>
          <p:cNvCxnSpPr>
            <a:cxnSpLocks noChangeShapeType="1"/>
            <a:stCxn id="7173" idx="6"/>
            <a:endCxn id="7172" idx="0"/>
          </p:cNvCxnSpPr>
          <p:nvPr/>
        </p:nvCxnSpPr>
        <p:spPr bwMode="auto">
          <a:xfrm>
            <a:off x="5861050" y="2636838"/>
            <a:ext cx="517525" cy="576262"/>
          </a:xfrm>
          <a:prstGeom prst="bentConnector3">
            <a:avLst>
              <a:gd name="adj1" fmla="val 50000"/>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176" name="Oval 8"/>
          <p:cNvSpPr>
            <a:spLocks noChangeArrowheads="1"/>
          </p:cNvSpPr>
          <p:nvPr/>
        </p:nvSpPr>
        <p:spPr bwMode="auto">
          <a:xfrm>
            <a:off x="3651250" y="5302250"/>
            <a:ext cx="3009900" cy="1152525"/>
          </a:xfrm>
          <a:prstGeom prst="ellipse">
            <a:avLst/>
          </a:prstGeom>
          <a:solidFill>
            <a:srgbClr val="FFCC00"/>
          </a:solidFill>
          <a:ln w="9360">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Decisión sobre las metas finales del desarrollo</a:t>
            </a:r>
          </a:p>
        </p:txBody>
      </p:sp>
      <p:cxnSp>
        <p:nvCxnSpPr>
          <p:cNvPr id="7177" name="AutoShape 9"/>
          <p:cNvCxnSpPr>
            <a:cxnSpLocks noChangeShapeType="1"/>
            <a:stCxn id="7172" idx="3"/>
            <a:endCxn id="7176" idx="6"/>
          </p:cNvCxnSpPr>
          <p:nvPr/>
        </p:nvCxnSpPr>
        <p:spPr bwMode="auto">
          <a:xfrm flipH="1">
            <a:off x="6661150" y="4427538"/>
            <a:ext cx="1738313" cy="1450975"/>
          </a:xfrm>
          <a:prstGeom prst="bentConnector3">
            <a:avLst>
              <a:gd name="adj1" fmla="val 50000"/>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178" name="AutoShape 10"/>
          <p:cNvCxnSpPr>
            <a:cxnSpLocks noChangeShapeType="1"/>
            <a:stCxn id="7176" idx="2"/>
            <a:endCxn id="7170" idx="5"/>
          </p:cNvCxnSpPr>
          <p:nvPr/>
        </p:nvCxnSpPr>
        <p:spPr bwMode="auto">
          <a:xfrm flipH="1" flipV="1">
            <a:off x="3255963" y="5702300"/>
            <a:ext cx="395287" cy="176213"/>
          </a:xfrm>
          <a:prstGeom prst="straightConnector1">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525A2F97-6FF2-4595-ABA8-C799EA6734A2}" type="slidenum">
              <a:rPr lang="es-ES" altLang="ca-ES" sz="1200">
                <a:solidFill>
                  <a:srgbClr val="9999FF"/>
                </a:solidFill>
                <a:latin typeface="Arial Black" pitchFamily="32" charset="0"/>
              </a:rPr>
              <a:pPr algn="r"/>
              <a:t>5</a:t>
            </a:fld>
            <a:endParaRPr lang="es-ES" altLang="ca-ES" sz="1200">
              <a:solidFill>
                <a:srgbClr val="9999FF"/>
              </a:solidFill>
              <a:latin typeface="Arial Black" pitchFamily="32" charset="0"/>
            </a:endParaRPr>
          </a:p>
        </p:txBody>
      </p:sp>
      <p:sp>
        <p:nvSpPr>
          <p:cNvPr id="8194"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Desigualdades</a:t>
            </a:r>
            <a:br>
              <a:rPr lang="es-ES" altLang="ca-ES" sz="3200"/>
            </a:br>
            <a:r>
              <a:rPr lang="es-ES" altLang="ca-ES" sz="3200"/>
              <a:t>desigualdad global: indicadores</a:t>
            </a:r>
          </a:p>
        </p:txBody>
      </p:sp>
      <p:sp>
        <p:nvSpPr>
          <p:cNvPr id="8195" name="Text Box 3"/>
          <p:cNvSpPr txBox="1">
            <a:spLocks noChangeArrowheads="1"/>
          </p:cNvSpPr>
          <p:nvPr/>
        </p:nvSpPr>
        <p:spPr bwMode="auto">
          <a:xfrm>
            <a:off x="828675" y="1989138"/>
            <a:ext cx="251936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Países Desarrollados</a:t>
            </a:r>
          </a:p>
        </p:txBody>
      </p:sp>
      <p:sp>
        <p:nvSpPr>
          <p:cNvPr id="8196" name="Text Box 4"/>
          <p:cNvSpPr txBox="1">
            <a:spLocks noChangeArrowheads="1"/>
          </p:cNvSpPr>
          <p:nvPr/>
        </p:nvSpPr>
        <p:spPr bwMode="auto">
          <a:xfrm>
            <a:off x="900113" y="5294313"/>
            <a:ext cx="25193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Países en Desarrollo</a:t>
            </a:r>
          </a:p>
        </p:txBody>
      </p:sp>
      <p:sp>
        <p:nvSpPr>
          <p:cNvPr id="8197" name="Line 5"/>
          <p:cNvSpPr>
            <a:spLocks noChangeShapeType="1"/>
          </p:cNvSpPr>
          <p:nvPr/>
        </p:nvSpPr>
        <p:spPr bwMode="auto">
          <a:xfrm flipV="1">
            <a:off x="1044575" y="2635250"/>
            <a:ext cx="1588" cy="209073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198" name="Line 6"/>
          <p:cNvSpPr>
            <a:spLocks noChangeShapeType="1"/>
          </p:cNvSpPr>
          <p:nvPr/>
        </p:nvSpPr>
        <p:spPr bwMode="auto">
          <a:xfrm>
            <a:off x="684213" y="4724400"/>
            <a:ext cx="3527425" cy="1588"/>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199" name="Text Box 7"/>
          <p:cNvSpPr txBox="1">
            <a:spLocks noChangeArrowheads="1"/>
          </p:cNvSpPr>
          <p:nvPr/>
        </p:nvSpPr>
        <p:spPr bwMode="auto">
          <a:xfrm>
            <a:off x="1600200" y="4797425"/>
            <a:ext cx="17557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solidFill>
                  <a:srgbClr val="CC3300"/>
                </a:solidFill>
              </a:rPr>
              <a:t>Calidad de vida</a:t>
            </a:r>
          </a:p>
        </p:txBody>
      </p:sp>
      <p:sp>
        <p:nvSpPr>
          <p:cNvPr id="8200" name="Text Box 8"/>
          <p:cNvSpPr txBox="1">
            <a:spLocks noChangeArrowheads="1"/>
          </p:cNvSpPr>
          <p:nvPr/>
        </p:nvSpPr>
        <p:spPr bwMode="auto">
          <a:xfrm rot="16200000">
            <a:off x="130969" y="3667919"/>
            <a:ext cx="118586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Población</a:t>
            </a:r>
          </a:p>
        </p:txBody>
      </p:sp>
      <p:sp>
        <p:nvSpPr>
          <p:cNvPr id="8201" name="Freeform 9"/>
          <p:cNvSpPr>
            <a:spLocks noChangeArrowheads="1"/>
          </p:cNvSpPr>
          <p:nvPr/>
        </p:nvSpPr>
        <p:spPr bwMode="auto">
          <a:xfrm>
            <a:off x="684213" y="3687763"/>
            <a:ext cx="3290887" cy="1036637"/>
          </a:xfrm>
          <a:custGeom>
            <a:avLst/>
            <a:gdLst>
              <a:gd name="T0" fmla="*/ 0 w 2073"/>
              <a:gd name="T1" fmla="*/ 1036637 h 653"/>
              <a:gd name="T2" fmla="*/ 679450 w 2073"/>
              <a:gd name="T3" fmla="*/ 868362 h 653"/>
              <a:gd name="T4" fmla="*/ 1690687 w 2073"/>
              <a:gd name="T5" fmla="*/ 117475 h 653"/>
              <a:gd name="T6" fmla="*/ 2246312 w 2073"/>
              <a:gd name="T7" fmla="*/ 165100 h 653"/>
              <a:gd name="T8" fmla="*/ 2801937 w 2073"/>
              <a:gd name="T9" fmla="*/ 835025 h 653"/>
              <a:gd name="T10" fmla="*/ 3290887 w 2073"/>
              <a:gd name="T11" fmla="*/ 1031875 h 653"/>
              <a:gd name="T12" fmla="*/ 0 w 2073"/>
              <a:gd name="T13" fmla="*/ 0 h 653"/>
              <a:gd name="T14" fmla="*/ 2073 w 2073"/>
              <a:gd name="T15" fmla="*/ 653 h 653"/>
            </a:gdLst>
            <a:ahLst/>
            <a:cxnLst>
              <a:cxn ang="0">
                <a:pos x="T0" y="T1"/>
              </a:cxn>
              <a:cxn ang="0">
                <a:pos x="T2" y="T3"/>
              </a:cxn>
              <a:cxn ang="0">
                <a:pos x="T4" y="T5"/>
              </a:cxn>
              <a:cxn ang="0">
                <a:pos x="T6" y="T7"/>
              </a:cxn>
              <a:cxn ang="0">
                <a:pos x="T8" y="T9"/>
              </a:cxn>
              <a:cxn ang="0">
                <a:pos x="T10" y="T11"/>
              </a:cxn>
            </a:cxnLst>
            <a:rect l="T12" t="T13" r="T14" b="T15"/>
            <a:pathLst>
              <a:path w="2073" h="653">
                <a:moveTo>
                  <a:pt x="0" y="653"/>
                </a:moveTo>
                <a:cubicBezTo>
                  <a:pt x="71" y="635"/>
                  <a:pt x="251" y="643"/>
                  <a:pt x="428" y="547"/>
                </a:cubicBezTo>
                <a:cubicBezTo>
                  <a:pt x="605" y="451"/>
                  <a:pt x="900" y="148"/>
                  <a:pt x="1065" y="74"/>
                </a:cubicBezTo>
                <a:cubicBezTo>
                  <a:pt x="1230" y="0"/>
                  <a:pt x="1298" y="29"/>
                  <a:pt x="1415" y="104"/>
                </a:cubicBezTo>
                <a:cubicBezTo>
                  <a:pt x="1532" y="179"/>
                  <a:pt x="1655" y="435"/>
                  <a:pt x="1765" y="526"/>
                </a:cubicBezTo>
                <a:cubicBezTo>
                  <a:pt x="1875" y="617"/>
                  <a:pt x="2009" y="624"/>
                  <a:pt x="2073" y="650"/>
                </a:cubicBezTo>
              </a:path>
            </a:pathLst>
          </a:custGeom>
          <a:solidFill>
            <a:srgbClr val="9999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8202" name="Freeform 10"/>
          <p:cNvSpPr>
            <a:spLocks noChangeArrowheads="1"/>
          </p:cNvSpPr>
          <p:nvPr/>
        </p:nvSpPr>
        <p:spPr bwMode="auto">
          <a:xfrm>
            <a:off x="1044575" y="2652713"/>
            <a:ext cx="2879725" cy="2071687"/>
          </a:xfrm>
          <a:custGeom>
            <a:avLst/>
            <a:gdLst>
              <a:gd name="T0" fmla="*/ 0 w 1814"/>
              <a:gd name="T1" fmla="*/ 2071687 h 1305"/>
              <a:gd name="T2" fmla="*/ 173038 w 1814"/>
              <a:gd name="T3" fmla="*/ 204787 h 1305"/>
              <a:gd name="T4" fmla="*/ 336550 w 1814"/>
              <a:gd name="T5" fmla="*/ 841375 h 1305"/>
              <a:gd name="T6" fmla="*/ 547688 w 1814"/>
              <a:gd name="T7" fmla="*/ 1397000 h 1305"/>
              <a:gd name="T8" fmla="*/ 923925 w 1814"/>
              <a:gd name="T9" fmla="*/ 1903412 h 1305"/>
              <a:gd name="T10" fmla="*/ 2879725 w 1814"/>
              <a:gd name="T11" fmla="*/ 2071687 h 1305"/>
              <a:gd name="T12" fmla="*/ 0 w 1814"/>
              <a:gd name="T13" fmla="*/ 0 h 1305"/>
              <a:gd name="T14" fmla="*/ 1814 w 1814"/>
              <a:gd name="T15" fmla="*/ 1305 h 1305"/>
            </a:gdLst>
            <a:ahLst/>
            <a:cxnLst>
              <a:cxn ang="0">
                <a:pos x="T0" y="T1"/>
              </a:cxn>
              <a:cxn ang="0">
                <a:pos x="T2" y="T3"/>
              </a:cxn>
              <a:cxn ang="0">
                <a:pos x="T4" y="T5"/>
              </a:cxn>
              <a:cxn ang="0">
                <a:pos x="T6" y="T7"/>
              </a:cxn>
              <a:cxn ang="0">
                <a:pos x="T8" y="T9"/>
              </a:cxn>
              <a:cxn ang="0">
                <a:pos x="T10" y="T11"/>
              </a:cxn>
            </a:cxnLst>
            <a:rect l="T12" t="T13" r="T14" b="T15"/>
            <a:pathLst>
              <a:path w="1814" h="1305">
                <a:moveTo>
                  <a:pt x="0" y="1305"/>
                </a:moveTo>
                <a:cubicBezTo>
                  <a:pt x="18" y="1109"/>
                  <a:pt x="74" y="258"/>
                  <a:pt x="109" y="129"/>
                </a:cubicBezTo>
                <a:cubicBezTo>
                  <a:pt x="144" y="0"/>
                  <a:pt x="173" y="405"/>
                  <a:pt x="212" y="530"/>
                </a:cubicBezTo>
                <a:cubicBezTo>
                  <a:pt x="251" y="655"/>
                  <a:pt x="283" y="769"/>
                  <a:pt x="345" y="880"/>
                </a:cubicBezTo>
                <a:cubicBezTo>
                  <a:pt x="407" y="991"/>
                  <a:pt x="337" y="1128"/>
                  <a:pt x="582" y="1199"/>
                </a:cubicBezTo>
                <a:cubicBezTo>
                  <a:pt x="827" y="1270"/>
                  <a:pt x="1557" y="1283"/>
                  <a:pt x="1814" y="1305"/>
                </a:cubicBezTo>
              </a:path>
            </a:pathLst>
          </a:custGeom>
          <a:solidFill>
            <a:srgbClr val="000000">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8203" name="Line 11"/>
          <p:cNvSpPr>
            <a:spLocks noChangeShapeType="1"/>
          </p:cNvSpPr>
          <p:nvPr/>
        </p:nvSpPr>
        <p:spPr bwMode="auto">
          <a:xfrm flipV="1">
            <a:off x="1331913" y="4487863"/>
            <a:ext cx="1587" cy="95885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204" name="Line 12"/>
          <p:cNvSpPr>
            <a:spLocks noChangeShapeType="1"/>
          </p:cNvSpPr>
          <p:nvPr/>
        </p:nvSpPr>
        <p:spPr bwMode="auto">
          <a:xfrm>
            <a:off x="2052638" y="2565400"/>
            <a:ext cx="935037" cy="15113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205" name="AutoShape 13"/>
          <p:cNvSpPr>
            <a:spLocks noChangeArrowheads="1"/>
          </p:cNvSpPr>
          <p:nvPr/>
        </p:nvSpPr>
        <p:spPr bwMode="auto">
          <a:xfrm flipV="1">
            <a:off x="5614988" y="2492375"/>
            <a:ext cx="647700" cy="2665413"/>
          </a:xfrm>
          <a:prstGeom prst="downArrow">
            <a:avLst>
              <a:gd name="adj1" fmla="val 50009"/>
              <a:gd name="adj2" fmla="val 77712"/>
            </a:avLst>
          </a:prstGeom>
          <a:solidFill>
            <a:srgbClr val="FF993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Economía</a:t>
            </a:r>
          </a:p>
        </p:txBody>
      </p:sp>
      <p:sp>
        <p:nvSpPr>
          <p:cNvPr id="8206" name="AutoShape 14"/>
          <p:cNvSpPr>
            <a:spLocks noChangeArrowheads="1"/>
          </p:cNvSpPr>
          <p:nvPr/>
        </p:nvSpPr>
        <p:spPr bwMode="auto">
          <a:xfrm flipV="1">
            <a:off x="6262688" y="2492375"/>
            <a:ext cx="647700" cy="2665413"/>
          </a:xfrm>
          <a:prstGeom prst="downArrow">
            <a:avLst>
              <a:gd name="adj1" fmla="val 50009"/>
              <a:gd name="adj2" fmla="val 77712"/>
            </a:avLst>
          </a:prstGeom>
          <a:solidFill>
            <a:srgbClr val="FF993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Salud</a:t>
            </a:r>
          </a:p>
        </p:txBody>
      </p:sp>
      <p:sp>
        <p:nvSpPr>
          <p:cNvPr id="8207" name="AutoShape 15"/>
          <p:cNvSpPr>
            <a:spLocks noChangeArrowheads="1"/>
          </p:cNvSpPr>
          <p:nvPr/>
        </p:nvSpPr>
        <p:spPr bwMode="auto">
          <a:xfrm flipV="1">
            <a:off x="6911975" y="2492375"/>
            <a:ext cx="647700" cy="2665413"/>
          </a:xfrm>
          <a:prstGeom prst="downArrow">
            <a:avLst>
              <a:gd name="adj1" fmla="val 50009"/>
              <a:gd name="adj2" fmla="val 77712"/>
            </a:avLst>
          </a:prstGeom>
          <a:solidFill>
            <a:srgbClr val="FF9933"/>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Educación</a:t>
            </a:r>
          </a:p>
        </p:txBody>
      </p:sp>
      <p:sp>
        <p:nvSpPr>
          <p:cNvPr id="8208" name="Oval 16"/>
          <p:cNvSpPr>
            <a:spLocks noChangeArrowheads="1"/>
          </p:cNvSpPr>
          <p:nvPr/>
        </p:nvSpPr>
        <p:spPr bwMode="auto">
          <a:xfrm>
            <a:off x="5237163" y="2276475"/>
            <a:ext cx="2700337" cy="3168650"/>
          </a:xfrm>
          <a:prstGeom prst="ellipse">
            <a:avLst/>
          </a:prstGeom>
          <a:solidFill>
            <a:srgbClr val="FFFFFF">
              <a:alpha val="50000"/>
            </a:srgbClr>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a:t>DESARROLLO</a:t>
            </a:r>
          </a:p>
          <a:p>
            <a:pPr algn="ctr"/>
            <a:r>
              <a:rPr lang="es-ES" altLang="ca-ES"/>
              <a:t>HUMANO</a:t>
            </a:r>
          </a:p>
          <a:p>
            <a:pPr algn="ctr"/>
            <a:endParaRPr lang="es-ES" altLang="ca-ES"/>
          </a:p>
          <a:p>
            <a:pPr algn="ctr"/>
            <a:endParaRPr lang="es-ES" altLang="ca-ES"/>
          </a:p>
          <a:p>
            <a:pPr algn="ctr"/>
            <a:endParaRPr lang="es-ES" altLang="ca-ES"/>
          </a:p>
          <a:p>
            <a:pPr algn="ctr"/>
            <a:endParaRPr lang="es-ES" altLang="ca-ES"/>
          </a:p>
          <a:p>
            <a:pPr algn="ctr"/>
            <a:endParaRPr lang="es-ES" altLang="ca-ES"/>
          </a:p>
          <a:p>
            <a:pPr algn="ctr"/>
            <a:endParaRPr lang="es-ES" altLang="ca-ES"/>
          </a:p>
          <a:p>
            <a:pPr algn="ctr"/>
            <a:endParaRPr lang="es-ES" altLang="ca-ES"/>
          </a:p>
        </p:txBody>
      </p:sp>
      <p:sp>
        <p:nvSpPr>
          <p:cNvPr id="8209" name="Text Box 17"/>
          <p:cNvSpPr txBox="1">
            <a:spLocks noChangeArrowheads="1"/>
          </p:cNvSpPr>
          <p:nvPr/>
        </p:nvSpPr>
        <p:spPr bwMode="auto">
          <a:xfrm>
            <a:off x="3840163" y="1955800"/>
            <a:ext cx="4846637"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ÍNDICE DE DESARROLLO HUMANO (IDH)</a:t>
            </a:r>
            <a:br>
              <a:rPr lang="es-ES" altLang="ca-ES"/>
            </a:br>
            <a:r>
              <a:rPr lang="es-ES" altLang="ca-ES"/>
              <a:t>PNUD (1996)</a:t>
            </a:r>
          </a:p>
        </p:txBody>
      </p:sp>
      <p:sp>
        <p:nvSpPr>
          <p:cNvPr id="8210" name="Line 18"/>
          <p:cNvSpPr>
            <a:spLocks noChangeShapeType="1"/>
          </p:cNvSpPr>
          <p:nvPr/>
        </p:nvSpPr>
        <p:spPr bwMode="auto">
          <a:xfrm flipH="1">
            <a:off x="4210050" y="4797425"/>
            <a:ext cx="1731963" cy="863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211" name="Text Box 19"/>
          <p:cNvSpPr txBox="1">
            <a:spLocks noChangeArrowheads="1"/>
          </p:cNvSpPr>
          <p:nvPr/>
        </p:nvSpPr>
        <p:spPr bwMode="auto">
          <a:xfrm>
            <a:off x="1963738" y="5661025"/>
            <a:ext cx="2247900" cy="917575"/>
          </a:xfrm>
          <a:prstGeom prst="rect">
            <a:avLst/>
          </a:prstGeom>
          <a:solidFill>
            <a:srgbClr val="CCFF99"/>
          </a:solidFill>
          <a:ln w="9360">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Acceso a recursos económicos</a:t>
            </a:r>
            <a:br>
              <a:rPr lang="es-ES" altLang="ca-ES"/>
            </a:br>
            <a:r>
              <a:rPr lang="es-ES" altLang="ca-ES" sz="1600"/>
              <a:t>(renta per cápita</a:t>
            </a:r>
            <a:r>
              <a:rPr lang="es-ES" altLang="ca-ES"/>
              <a:t>)</a:t>
            </a:r>
          </a:p>
        </p:txBody>
      </p:sp>
      <p:sp>
        <p:nvSpPr>
          <p:cNvPr id="8212" name="Text Box 20"/>
          <p:cNvSpPr txBox="1">
            <a:spLocks noChangeArrowheads="1"/>
          </p:cNvSpPr>
          <p:nvPr/>
        </p:nvSpPr>
        <p:spPr bwMode="auto">
          <a:xfrm>
            <a:off x="4284663" y="5651500"/>
            <a:ext cx="2035175" cy="925513"/>
          </a:xfrm>
          <a:prstGeom prst="rect">
            <a:avLst/>
          </a:prstGeom>
          <a:solidFill>
            <a:srgbClr val="CCFF99"/>
          </a:solidFill>
          <a:ln w="9360">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000"/>
              </a:spcBef>
            </a:pPr>
            <a:r>
              <a:rPr lang="es-ES" altLang="ca-ES"/>
              <a:t>Acceso a la salud</a:t>
            </a:r>
            <a:br>
              <a:rPr lang="es-ES" altLang="ca-ES"/>
            </a:br>
            <a:r>
              <a:rPr lang="es-ES" altLang="ca-ES" sz="1600"/>
              <a:t>(esperanza</a:t>
            </a:r>
            <a:br>
              <a:rPr lang="es-ES" altLang="ca-ES" sz="1600"/>
            </a:br>
            <a:r>
              <a:rPr lang="es-ES" altLang="ca-ES" sz="1600"/>
              <a:t>de vida al nacer)</a:t>
            </a:r>
          </a:p>
        </p:txBody>
      </p:sp>
      <p:sp>
        <p:nvSpPr>
          <p:cNvPr id="8213" name="Line 21"/>
          <p:cNvSpPr>
            <a:spLocks noChangeShapeType="1"/>
          </p:cNvSpPr>
          <p:nvPr/>
        </p:nvSpPr>
        <p:spPr bwMode="auto">
          <a:xfrm flipH="1">
            <a:off x="6261100" y="4797425"/>
            <a:ext cx="328613" cy="863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214" name="Text Box 22"/>
          <p:cNvSpPr txBox="1">
            <a:spLocks noChangeArrowheads="1"/>
          </p:cNvSpPr>
          <p:nvPr/>
        </p:nvSpPr>
        <p:spPr bwMode="auto">
          <a:xfrm>
            <a:off x="6403975" y="5651500"/>
            <a:ext cx="2705100" cy="915988"/>
          </a:xfrm>
          <a:prstGeom prst="rect">
            <a:avLst/>
          </a:prstGeom>
          <a:solidFill>
            <a:srgbClr val="CCFF99"/>
          </a:solidFill>
          <a:ln w="9360">
            <a:solidFill>
              <a:srgbClr val="00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000"/>
              </a:spcBef>
            </a:pPr>
            <a:r>
              <a:rPr lang="es-ES" altLang="ca-ES"/>
              <a:t>Acceso al conocimiento </a:t>
            </a:r>
            <a:r>
              <a:rPr lang="es-ES" altLang="ca-ES" sz="1600"/>
              <a:t>(alfabetización adultos + escolarización)</a:t>
            </a:r>
          </a:p>
        </p:txBody>
      </p:sp>
      <p:sp>
        <p:nvSpPr>
          <p:cNvPr id="8215" name="Line 23"/>
          <p:cNvSpPr>
            <a:spLocks noChangeShapeType="1"/>
          </p:cNvSpPr>
          <p:nvPr/>
        </p:nvSpPr>
        <p:spPr bwMode="auto">
          <a:xfrm>
            <a:off x="7173913" y="4797425"/>
            <a:ext cx="746125" cy="863600"/>
          </a:xfrm>
          <a:prstGeom prst="line">
            <a:avLst/>
          </a:prstGeom>
          <a:noFill/>
          <a:ln w="936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a-ES"/>
          </a:p>
        </p:txBody>
      </p:sp>
      <p:sp>
        <p:nvSpPr>
          <p:cNvPr id="8216" name="AutoShape 24"/>
          <p:cNvSpPr>
            <a:spLocks noChangeArrowheads="1"/>
          </p:cNvSpPr>
          <p:nvPr/>
        </p:nvSpPr>
        <p:spPr bwMode="auto">
          <a:xfrm>
            <a:off x="3419475" y="4797425"/>
            <a:ext cx="1816100" cy="358775"/>
          </a:xfrm>
          <a:prstGeom prst="leftArrow">
            <a:avLst>
              <a:gd name="adj1" fmla="val 50000"/>
              <a:gd name="adj2" fmla="val 126549"/>
            </a:avLst>
          </a:prstGeom>
          <a:solidFill>
            <a:srgbClr val="FFDE9D"/>
          </a:solidFill>
          <a:ln w="9360">
            <a:solidFill>
              <a:srgbClr val="FF99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ctr"/>
            <a:r>
              <a:rPr lang="es-ES" altLang="ca-ES" sz="1200"/>
              <a:t>Cuantificación parcial</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15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971800" y="1828800"/>
            <a:ext cx="60198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800"/>
              <a:t>Enfoque</a:t>
            </a:r>
          </a:p>
        </p:txBody>
      </p:sp>
      <p:sp>
        <p:nvSpPr>
          <p:cNvPr id="10242" name="Text Box 2"/>
          <p:cNvSpPr txBox="1">
            <a:spLocks noChangeArrowheads="1"/>
          </p:cNvSpPr>
          <p:nvPr/>
        </p:nvSpPr>
        <p:spPr bwMode="auto">
          <a:xfrm>
            <a:off x="2971800" y="4267200"/>
            <a:ext cx="6019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spcBef>
                <a:spcPts val="550"/>
              </a:spcBef>
            </a:pPr>
            <a:r>
              <a:rPr lang="es-ES" altLang="ca-ES" sz="2200"/>
              <a:t>Relación de la tecnología con el fomento del Desarrollo Humano</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DE70FD50-3B31-4B08-8D1E-210C28219D03}" type="slidenum">
              <a:rPr lang="es-ES" altLang="ca-ES" sz="1200">
                <a:solidFill>
                  <a:srgbClr val="9999FF"/>
                </a:solidFill>
                <a:latin typeface="Arial Black" pitchFamily="32" charset="0"/>
              </a:rPr>
              <a:pPr algn="r"/>
              <a:t>8</a:t>
            </a:fld>
            <a:endParaRPr lang="es-ES" altLang="ca-ES" sz="1200">
              <a:solidFill>
                <a:srgbClr val="9999FF"/>
              </a:solidFill>
              <a:latin typeface="Arial Black" pitchFamily="32" charset="0"/>
            </a:endParaRPr>
          </a:p>
        </p:txBody>
      </p:sp>
      <p:sp>
        <p:nvSpPr>
          <p:cNvPr id="11266" name="Text Box 2"/>
          <p:cNvSpPr txBox="1">
            <a:spLocks noChangeArrowheads="1"/>
          </p:cNvSpPr>
          <p:nvPr/>
        </p:nvSpPr>
        <p:spPr bwMode="auto">
          <a:xfrm>
            <a:off x="700088" y="6491288"/>
            <a:ext cx="6877050" cy="368300"/>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spcBef>
                <a:spcPts val="1125"/>
              </a:spcBef>
            </a:pPr>
            <a:r>
              <a:rPr lang="es-ES" altLang="ca-ES"/>
              <a:t>Fuente: Declaración universal de los derechos humanos</a:t>
            </a:r>
          </a:p>
        </p:txBody>
      </p:sp>
      <p:pic>
        <p:nvPicPr>
          <p:cNvPr id="11267" name="Picture 3"/>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927850" y="1870075"/>
            <a:ext cx="2000250" cy="3000375"/>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4951413"/>
            <a:ext cx="1871663" cy="1617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5"/>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Enfoque de derechos </a:t>
            </a:r>
          </a:p>
        </p:txBody>
      </p:sp>
      <p:pic>
        <p:nvPicPr>
          <p:cNvPr id="11270" name="Picture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00088" y="1870075"/>
            <a:ext cx="3063875" cy="46990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1" name="Picture 7"/>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3543300" y="1870075"/>
            <a:ext cx="3505200" cy="23368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2" name="Picture 8"/>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3543300" y="4232275"/>
            <a:ext cx="3505200" cy="2336800"/>
          </a:xfrm>
          <a:prstGeom prst="rect">
            <a:avLst/>
          </a:prstGeom>
          <a:noFill/>
          <a:ln>
            <a:noFill/>
          </a:ln>
          <a:effectLst/>
          <a:extLst>
            <a:ext uri="{909E8E84-426E-40DD-AFC4-6F175D3DCCD1}">
              <a14:hiddenFill xmlns:a14="http://schemas.microsoft.com/office/drawing/2010/main">
                <a:blipFill dpi="0" rotWithShape="0">
                  <a:blip>
                    <a:grayscl/>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3" name="Rectangle 9"/>
          <p:cNvSpPr>
            <a:spLocks noChangeArrowheads="1"/>
          </p:cNvSpPr>
          <p:nvPr/>
        </p:nvSpPr>
        <p:spPr bwMode="auto">
          <a:xfrm>
            <a:off x="682625" y="1770063"/>
            <a:ext cx="8442325" cy="4754562"/>
          </a:xfrm>
          <a:prstGeom prst="rect">
            <a:avLst/>
          </a:prstGeom>
          <a:solidFill>
            <a:srgbClr val="F08F00">
              <a:alpha val="59999"/>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11274" name="Text Box 10"/>
          <p:cNvSpPr txBox="1">
            <a:spLocks noChangeArrowheads="1"/>
          </p:cNvSpPr>
          <p:nvPr/>
        </p:nvSpPr>
        <p:spPr bwMode="auto">
          <a:xfrm>
            <a:off x="304800" y="1989138"/>
            <a:ext cx="6156325"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1pPr>
            <a:lvl2pPr marL="741363" indent="-284163">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2pPr>
            <a:lvl3pPr>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3pPr>
            <a:lvl4pPr>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4pPr>
            <a:lvl5pPr>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1312863" algn="l"/>
                <a:tab pos="2227263" algn="l"/>
                <a:tab pos="3141663" algn="l"/>
                <a:tab pos="4056063" algn="l"/>
                <a:tab pos="4970463" algn="l"/>
                <a:tab pos="5884863" algn="l"/>
                <a:tab pos="6799263" algn="l"/>
                <a:tab pos="7713663" algn="l"/>
                <a:tab pos="8628063" algn="l"/>
                <a:tab pos="9542463" algn="l"/>
                <a:tab pos="10456863" algn="l"/>
              </a:tabLst>
              <a:defRPr b="1">
                <a:solidFill>
                  <a:srgbClr val="000000"/>
                </a:solidFill>
                <a:latin typeface="Arial" charset="0"/>
                <a:cs typeface="Arial Unicode MS" charset="0"/>
              </a:defRPr>
            </a:lvl9pPr>
          </a:lstStyle>
          <a:p>
            <a:pPr>
              <a:spcBef>
                <a:spcPts val="600"/>
              </a:spcBef>
            </a:pPr>
            <a:r>
              <a:rPr lang="es-ES" altLang="ca-ES" sz="2800"/>
              <a:t>Toda persona tiene derecho a:</a:t>
            </a:r>
          </a:p>
          <a:p>
            <a:pPr lvl="1">
              <a:spcBef>
                <a:spcPts val="600"/>
              </a:spcBef>
              <a:buClr>
                <a:srgbClr val="9999CC"/>
              </a:buClr>
              <a:buSzPct val="80000"/>
              <a:buFont typeface="Wingdings" charset="2"/>
              <a:buChar char=""/>
            </a:pPr>
            <a:r>
              <a:rPr lang="es-ES" altLang="ca-ES" sz="2400"/>
              <a:t>Vida digna y libre</a:t>
            </a:r>
          </a:p>
          <a:p>
            <a:pPr lvl="1">
              <a:spcBef>
                <a:spcPts val="600"/>
              </a:spcBef>
              <a:buClr>
                <a:srgbClr val="9999CC"/>
              </a:buClr>
              <a:buSzPct val="80000"/>
              <a:buFont typeface="Wingdings" charset="2"/>
              <a:buChar char=""/>
            </a:pPr>
            <a:r>
              <a:rPr lang="es-ES" altLang="ca-ES" sz="2400"/>
              <a:t>Desarrollo de su personalidad</a:t>
            </a:r>
          </a:p>
          <a:p>
            <a:pPr lvl="1">
              <a:spcBef>
                <a:spcPts val="600"/>
              </a:spcBef>
              <a:buClr>
                <a:srgbClr val="9999CC"/>
              </a:buClr>
              <a:buSzPct val="80000"/>
              <a:buFont typeface="Wingdings" charset="2"/>
              <a:buChar char=""/>
            </a:pPr>
            <a:r>
              <a:rPr lang="es-ES" altLang="ca-ES" sz="2400"/>
              <a:t>Nivel de vida que asegure su salud y bienestar y la de su familia</a:t>
            </a:r>
          </a:p>
          <a:p>
            <a:pPr lvl="2">
              <a:spcBef>
                <a:spcPts val="500"/>
              </a:spcBef>
              <a:buSzPct val="65000"/>
              <a:buFont typeface="Wingdings" charset="2"/>
              <a:buChar char=""/>
            </a:pPr>
            <a:r>
              <a:rPr lang="es-ES" altLang="ca-ES" sz="2000"/>
              <a:t>Alimentación</a:t>
            </a:r>
          </a:p>
          <a:p>
            <a:pPr lvl="2">
              <a:spcBef>
                <a:spcPts val="500"/>
              </a:spcBef>
              <a:buSzPct val="65000"/>
              <a:buFont typeface="Wingdings" charset="2"/>
              <a:buChar char=""/>
            </a:pPr>
            <a:r>
              <a:rPr lang="es-ES" altLang="ca-ES" sz="2000"/>
              <a:t>Vestido</a:t>
            </a:r>
          </a:p>
          <a:p>
            <a:pPr lvl="2">
              <a:spcBef>
                <a:spcPts val="500"/>
              </a:spcBef>
              <a:buSzPct val="65000"/>
              <a:buFont typeface="Wingdings" charset="2"/>
              <a:buChar char=""/>
            </a:pPr>
            <a:r>
              <a:rPr lang="es-ES" altLang="ca-ES" sz="2000"/>
              <a:t>Vivienda</a:t>
            </a:r>
          </a:p>
          <a:p>
            <a:pPr lvl="2">
              <a:spcBef>
                <a:spcPts val="500"/>
              </a:spcBef>
              <a:buSzPct val="65000"/>
              <a:buFont typeface="Wingdings" charset="2"/>
              <a:buChar char=""/>
            </a:pPr>
            <a:r>
              <a:rPr lang="es-ES" altLang="ca-ES" sz="2000"/>
              <a:t>Asistencia médica </a:t>
            </a:r>
          </a:p>
          <a:p>
            <a:pPr lvl="3">
              <a:spcBef>
                <a:spcPts val="400"/>
              </a:spcBef>
              <a:buClr>
                <a:srgbClr val="9999CC"/>
              </a:buClr>
              <a:buSzPct val="70000"/>
              <a:buFont typeface="Wingdings" charset="2"/>
              <a:buChar char=""/>
            </a:pPr>
            <a:r>
              <a:rPr lang="es-ES" altLang="ca-ES" sz="1600"/>
              <a:t>Especialmente maternidad y infancia</a:t>
            </a:r>
          </a:p>
          <a:p>
            <a:pPr lvl="2">
              <a:spcBef>
                <a:spcPts val="500"/>
              </a:spcBef>
              <a:buSzPct val="65000"/>
              <a:buFont typeface="Wingdings" charset="2"/>
              <a:buChar char=""/>
            </a:pPr>
            <a:r>
              <a:rPr lang="es-ES" altLang="ca-ES" sz="2000"/>
              <a:t>Servicios sociales</a:t>
            </a:r>
          </a:p>
        </p:txBody>
      </p:sp>
      <p:sp>
        <p:nvSpPr>
          <p:cNvPr id="11275" name="AutoShape 11"/>
          <p:cNvSpPr>
            <a:spLocks/>
          </p:cNvSpPr>
          <p:nvPr/>
        </p:nvSpPr>
        <p:spPr bwMode="auto">
          <a:xfrm>
            <a:off x="6029325" y="2205038"/>
            <a:ext cx="504825" cy="4032250"/>
          </a:xfrm>
          <a:prstGeom prst="rightBrace">
            <a:avLst>
              <a:gd name="adj1" fmla="val 66562"/>
              <a:gd name="adj2" fmla="val 48111"/>
            </a:avLst>
          </a:prstGeom>
          <a:noFill/>
          <a:ln w="2844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a-ES"/>
          </a:p>
        </p:txBody>
      </p:sp>
      <p:sp>
        <p:nvSpPr>
          <p:cNvPr id="11276" name="Rectangle 12"/>
          <p:cNvSpPr>
            <a:spLocks noChangeArrowheads="1"/>
          </p:cNvSpPr>
          <p:nvPr/>
        </p:nvSpPr>
        <p:spPr bwMode="auto">
          <a:xfrm>
            <a:off x="6605588" y="3500438"/>
            <a:ext cx="2374900" cy="1308100"/>
          </a:xfrm>
          <a:prstGeom prst="rect">
            <a:avLst/>
          </a:prstGeom>
          <a:solidFill>
            <a:srgbClr val="000000">
              <a:alpha val="79999"/>
            </a:srgbClr>
          </a:solidFill>
          <a:ln w="9360">
            <a:solidFill>
              <a:srgbClr val="9999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1pPr>
            <a:lvl2pPr marL="741363" indent="-28416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b="1">
                <a:solidFill>
                  <a:srgbClr val="000000"/>
                </a:solidFill>
                <a:latin typeface="Arial" charset="0"/>
                <a:cs typeface="Arial Unicode MS" charset="0"/>
              </a:defRPr>
            </a:lvl9pPr>
          </a:lstStyle>
          <a:p>
            <a:pPr>
              <a:lnSpc>
                <a:spcPct val="80000"/>
              </a:lnSpc>
              <a:spcBef>
                <a:spcPts val="600"/>
              </a:spcBef>
              <a:buClr>
                <a:srgbClr val="9999FF"/>
              </a:buClr>
              <a:buSzPct val="75000"/>
              <a:buFont typeface="Wingdings" charset="2"/>
              <a:buChar char=""/>
            </a:pPr>
            <a:r>
              <a:rPr lang="es-ES" altLang="ca-ES" sz="2400">
                <a:solidFill>
                  <a:srgbClr val="FF9900"/>
                </a:solidFill>
              </a:rPr>
              <a:t>Derechos</a:t>
            </a:r>
          </a:p>
          <a:p>
            <a:pPr lvl="1">
              <a:lnSpc>
                <a:spcPct val="80000"/>
              </a:lnSpc>
              <a:spcBef>
                <a:spcPts val="500"/>
              </a:spcBef>
              <a:buClr>
                <a:srgbClr val="9999CC"/>
              </a:buClr>
              <a:buSzPct val="80000"/>
              <a:buFont typeface="Wingdings" charset="2"/>
              <a:buChar char=""/>
            </a:pPr>
            <a:r>
              <a:rPr lang="es-ES" altLang="ca-ES" sz="2000">
                <a:solidFill>
                  <a:srgbClr val="FF9900"/>
                </a:solidFill>
              </a:rPr>
              <a:t>Económicos</a:t>
            </a:r>
          </a:p>
          <a:p>
            <a:pPr lvl="1">
              <a:lnSpc>
                <a:spcPct val="80000"/>
              </a:lnSpc>
              <a:spcBef>
                <a:spcPts val="500"/>
              </a:spcBef>
              <a:buClr>
                <a:srgbClr val="9999CC"/>
              </a:buClr>
              <a:buSzPct val="80000"/>
              <a:buFont typeface="Wingdings" charset="2"/>
              <a:buChar char=""/>
            </a:pPr>
            <a:r>
              <a:rPr lang="es-ES" altLang="ca-ES" sz="2000">
                <a:solidFill>
                  <a:srgbClr val="FF9900"/>
                </a:solidFill>
              </a:rPr>
              <a:t>Sociales</a:t>
            </a:r>
          </a:p>
          <a:p>
            <a:pPr lvl="1">
              <a:lnSpc>
                <a:spcPct val="80000"/>
              </a:lnSpc>
              <a:spcBef>
                <a:spcPts val="500"/>
              </a:spcBef>
              <a:buClr>
                <a:srgbClr val="9999CC"/>
              </a:buClr>
              <a:buSzPct val="80000"/>
              <a:buFont typeface="Wingdings" charset="2"/>
              <a:buChar char=""/>
            </a:pPr>
            <a:r>
              <a:rPr lang="es-ES" altLang="ca-ES" sz="2000">
                <a:solidFill>
                  <a:srgbClr val="FF9900"/>
                </a:solidFill>
              </a:rPr>
              <a:t>Culturales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fld id="{76ABABA3-95C9-44EC-B1B7-988464DFECB8}" type="slidenum">
              <a:rPr lang="es-ES" altLang="ca-ES" sz="1200">
                <a:solidFill>
                  <a:srgbClr val="9999FF"/>
                </a:solidFill>
                <a:latin typeface="Arial Black" pitchFamily="32" charset="0"/>
              </a:rPr>
              <a:pPr algn="r"/>
              <a:t>9</a:t>
            </a:fld>
            <a:endParaRPr lang="es-ES" altLang="ca-ES" sz="1200">
              <a:solidFill>
                <a:srgbClr val="9999FF"/>
              </a:solidFill>
              <a:latin typeface="Arial Black" pitchFamily="32" charset="0"/>
            </a:endParaRPr>
          </a:p>
        </p:txBody>
      </p:sp>
      <p:sp>
        <p:nvSpPr>
          <p:cNvPr id="12290" name="Text Box 2"/>
          <p:cNvSpPr txBox="1">
            <a:spLocks noChangeArrowheads="1"/>
          </p:cNvSpPr>
          <p:nvPr/>
        </p:nvSpPr>
        <p:spPr bwMode="auto">
          <a:xfrm>
            <a:off x="684213" y="476250"/>
            <a:ext cx="8013700" cy="1371600"/>
          </a:xfrm>
          <a:prstGeom prst="rect">
            <a:avLst/>
          </a:prstGeom>
          <a:noFill/>
          <a:ln w="9360">
            <a:solidFill>
              <a:srgbClr val="9999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b="1">
                <a:solidFill>
                  <a:srgbClr val="000000"/>
                </a:solidFill>
                <a:latin typeface="Arial" charset="0"/>
                <a:cs typeface="Arial Unicode MS" charset="0"/>
              </a:defRPr>
            </a:lvl9pPr>
          </a:lstStyle>
          <a:p>
            <a:pPr algn="r"/>
            <a:r>
              <a:rPr lang="es-ES" altLang="ca-ES" sz="3200"/>
              <a:t>Orientar el progreso tecnológico hacia la promoción del Desarrollo Humano</a:t>
            </a:r>
          </a:p>
        </p:txBody>
      </p:sp>
      <p:graphicFrame>
        <p:nvGraphicFramePr>
          <p:cNvPr id="12291" name="Group 3"/>
          <p:cNvGraphicFramePr>
            <a:graphicFrameLocks noGrp="1"/>
          </p:cNvGraphicFramePr>
          <p:nvPr/>
        </p:nvGraphicFramePr>
        <p:xfrm>
          <a:off x="755650" y="1989138"/>
          <a:ext cx="7777163" cy="1190625"/>
        </p:xfrm>
        <a:graphic>
          <a:graphicData uri="http://schemas.openxmlformats.org/drawingml/2006/table">
            <a:tbl>
              <a:tblPr/>
              <a:tblGrid>
                <a:gridCol w="2047875"/>
                <a:gridCol w="5729288"/>
              </a:tblGrid>
              <a:tr h="1190625">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ts val="6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2400" b="1" i="0" u="none" strike="noStrike" cap="none" normalizeH="0" baseline="0" smtClean="0">
                          <a:ln>
                            <a:noFill/>
                          </a:ln>
                          <a:solidFill>
                            <a:srgbClr val="000000"/>
                          </a:solidFill>
                          <a:effectLst/>
                          <a:latin typeface="Arial" charset="0"/>
                          <a:cs typeface="Arial Unicode MS" charset="0"/>
                        </a:rPr>
                        <a:t>PNUD, 1998</a:t>
                      </a:r>
                    </a:p>
                  </a:txBody>
                  <a:tcPr marL="90000" marR="90000" marT="67968" marB="46800" horzOverflow="overflow">
                    <a:lnL w="12600" cap="flat" cmpd="sng" algn="ctr">
                      <a:solidFill>
                        <a:srgbClr val="CC3300"/>
                      </a:solidFill>
                      <a:prstDash val="solid"/>
                      <a:round/>
                      <a:headEnd type="none" w="med" len="med"/>
                      <a:tailEnd type="none" w="med" len="med"/>
                    </a:lnL>
                    <a:lnR w="12600" cap="flat" cmpd="sng" algn="ctr">
                      <a:solidFill>
                        <a:srgbClr val="CC3300"/>
                      </a:solidFill>
                      <a:prstDash val="solid"/>
                      <a:round/>
                      <a:headEnd type="none" w="med" len="med"/>
                      <a:tailEnd type="none" w="med" len="med"/>
                    </a:lnR>
                    <a:lnT w="12600" cap="flat" cmpd="sng" algn="ctr">
                      <a:solidFill>
                        <a:srgbClr val="CC3300"/>
                      </a:solidFill>
                      <a:prstDash val="solid"/>
                      <a:round/>
                      <a:headEnd type="none" w="med" len="med"/>
                      <a:tailEnd type="none" w="med" len="med"/>
                    </a:lnT>
                    <a:lnB w="12600" cap="flat" cmpd="sng" algn="ctr">
                      <a:solidFill>
                        <a:srgbClr val="CC3300"/>
                      </a:solidFill>
                      <a:prstDash val="solid"/>
                      <a:round/>
                      <a:headEnd type="none" w="med" len="med"/>
                      <a:tailEnd type="none" w="med" len="med"/>
                    </a:lnB>
                    <a:lnTlToBr>
                      <a:noFill/>
                    </a:lnTlToBr>
                    <a:lnBlToTr>
                      <a:noFill/>
                    </a:lnBlToTr>
                    <a:solidFill>
                      <a:srgbClr val="FFDE9D"/>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ts val="6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2400" b="1" i="0" u="none" strike="noStrike" cap="none" normalizeH="0" baseline="0" smtClean="0">
                          <a:ln>
                            <a:noFill/>
                          </a:ln>
                          <a:solidFill>
                            <a:srgbClr val="000000"/>
                          </a:solidFill>
                          <a:effectLst/>
                          <a:latin typeface="Arial" charset="0"/>
                          <a:cs typeface="Arial Unicode MS" charset="0"/>
                        </a:rPr>
                        <a:t>"Existe una particular necesidad de tecnologías que satisfagan las necesidades de los pobres"</a:t>
                      </a:r>
                    </a:p>
                  </a:txBody>
                  <a:tcPr marL="90000" marR="90000" marT="67968" marB="46800" horzOverflow="overflow">
                    <a:lnL w="12600" cap="flat" cmpd="sng" algn="ctr">
                      <a:solidFill>
                        <a:srgbClr val="CC3300"/>
                      </a:solidFill>
                      <a:prstDash val="solid"/>
                      <a:round/>
                      <a:headEnd type="none" w="med" len="med"/>
                      <a:tailEnd type="none" w="med" len="med"/>
                    </a:lnL>
                    <a:lnR w="12600" cap="flat" cmpd="sng" algn="ctr">
                      <a:solidFill>
                        <a:srgbClr val="CC3300"/>
                      </a:solidFill>
                      <a:prstDash val="solid"/>
                      <a:round/>
                      <a:headEnd type="none" w="med" len="med"/>
                      <a:tailEnd type="none" w="med" len="med"/>
                    </a:lnR>
                    <a:lnT w="12600" cap="flat" cmpd="sng" algn="ctr">
                      <a:solidFill>
                        <a:srgbClr val="CC3300"/>
                      </a:solidFill>
                      <a:prstDash val="solid"/>
                      <a:round/>
                      <a:headEnd type="none" w="med" len="med"/>
                      <a:tailEnd type="none" w="med" len="med"/>
                    </a:lnT>
                    <a:lnB w="126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
        <p:nvSpPr>
          <p:cNvPr id="12301" name="Text Box 13"/>
          <p:cNvSpPr txBox="1">
            <a:spLocks noChangeArrowheads="1"/>
          </p:cNvSpPr>
          <p:nvPr/>
        </p:nvSpPr>
        <p:spPr bwMode="auto">
          <a:xfrm>
            <a:off x="684213" y="4868863"/>
            <a:ext cx="8002587"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5pPr>
            <a:lvl6pPr marL="25146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6pPr>
            <a:lvl7pPr marL="29718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7pPr>
            <a:lvl8pPr marL="34290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8pPr>
            <a:lvl9pPr marL="3886200" indent="-228600" defTabSz="449263" fontAlgn="base">
              <a:spcBef>
                <a:spcPct val="0"/>
              </a:spcBef>
              <a:spcAft>
                <a:spcPct val="0"/>
              </a:spcAft>
              <a:buClr>
                <a:srgbClr val="000000"/>
              </a:buClr>
              <a:buSzPct val="100000"/>
              <a:buFont typeface="Times New Roman" pitchFamily="16" charset="0"/>
              <a:tabLst>
                <a:tab pos="911225" algn="l"/>
                <a:tab pos="1825625" algn="l"/>
                <a:tab pos="2740025" algn="l"/>
                <a:tab pos="3654425" algn="l"/>
                <a:tab pos="4568825" algn="l"/>
                <a:tab pos="5483225" algn="l"/>
                <a:tab pos="6397625" algn="l"/>
                <a:tab pos="7312025" algn="l"/>
                <a:tab pos="8226425" algn="l"/>
                <a:tab pos="9140825" algn="l"/>
                <a:tab pos="10055225" algn="l"/>
              </a:tabLst>
              <a:defRPr b="1">
                <a:solidFill>
                  <a:srgbClr val="000000"/>
                </a:solidFill>
                <a:latin typeface="Arial" charset="0"/>
                <a:cs typeface="Arial Unicode MS" charset="0"/>
              </a:defRPr>
            </a:lvl9pPr>
          </a:lstStyle>
          <a:p>
            <a:pPr>
              <a:spcBef>
                <a:spcPts val="700"/>
              </a:spcBef>
              <a:buClr>
                <a:srgbClr val="9999FF"/>
              </a:buClr>
              <a:buSzPct val="75000"/>
              <a:buFont typeface="Wingdings" charset="2"/>
              <a:buChar char=""/>
            </a:pPr>
            <a:r>
              <a:rPr lang="es-ES" altLang="ca-ES" sz="2800"/>
              <a:t>necesidad de replantearse el papel del factor tecnológico en función del objetivo de favorecer e impulsar el desarrollo humano </a:t>
            </a:r>
          </a:p>
        </p:txBody>
      </p:sp>
      <p:graphicFrame>
        <p:nvGraphicFramePr>
          <p:cNvPr id="12302" name="Group 14"/>
          <p:cNvGraphicFramePr>
            <a:graphicFrameLocks noGrp="1"/>
          </p:cNvGraphicFramePr>
          <p:nvPr/>
        </p:nvGraphicFramePr>
        <p:xfrm>
          <a:off x="755650" y="3500438"/>
          <a:ext cx="7777163" cy="825500"/>
        </p:xfrm>
        <a:graphic>
          <a:graphicData uri="http://schemas.openxmlformats.org/drawingml/2006/table">
            <a:tbl>
              <a:tblPr/>
              <a:tblGrid>
                <a:gridCol w="2047875"/>
                <a:gridCol w="5729288"/>
              </a:tblGrid>
              <a:tr h="825500">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ts val="6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2400" b="1" i="0" u="none" strike="noStrike" cap="none" normalizeH="0" baseline="0" smtClean="0">
                          <a:ln>
                            <a:noFill/>
                          </a:ln>
                          <a:solidFill>
                            <a:srgbClr val="000000"/>
                          </a:solidFill>
                          <a:effectLst/>
                          <a:latin typeface="Arial" charset="0"/>
                          <a:cs typeface="Arial Unicode MS" charset="0"/>
                        </a:rPr>
                        <a:t>PNUD, 2001</a:t>
                      </a:r>
                    </a:p>
                  </a:txBody>
                  <a:tcPr marL="90000" marR="90000" marT="67968" marB="46800" horzOverflow="overflow">
                    <a:lnL w="12600" cap="flat" cmpd="sng" algn="ctr">
                      <a:solidFill>
                        <a:srgbClr val="CC3300"/>
                      </a:solidFill>
                      <a:prstDash val="solid"/>
                      <a:round/>
                      <a:headEnd type="none" w="med" len="med"/>
                      <a:tailEnd type="none" w="med" len="med"/>
                    </a:lnL>
                    <a:lnR w="12600" cap="flat" cmpd="sng" algn="ctr">
                      <a:solidFill>
                        <a:srgbClr val="CC3300"/>
                      </a:solidFill>
                      <a:prstDash val="solid"/>
                      <a:round/>
                      <a:headEnd type="none" w="med" len="med"/>
                      <a:tailEnd type="none" w="med" len="med"/>
                    </a:lnR>
                    <a:lnT w="12600" cap="flat" cmpd="sng" algn="ctr">
                      <a:solidFill>
                        <a:srgbClr val="CC3300"/>
                      </a:solidFill>
                      <a:prstDash val="solid"/>
                      <a:round/>
                      <a:headEnd type="none" w="med" len="med"/>
                      <a:tailEnd type="none" w="med" len="med"/>
                    </a:lnT>
                    <a:lnB w="12600" cap="flat" cmpd="sng" algn="ctr">
                      <a:solidFill>
                        <a:srgbClr val="CC3300"/>
                      </a:solidFill>
                      <a:prstDash val="solid"/>
                      <a:round/>
                      <a:headEnd type="none" w="med" len="med"/>
                      <a:tailEnd type="none" w="med" len="med"/>
                    </a:lnB>
                    <a:lnTlToBr>
                      <a:noFill/>
                    </a:lnTlToBr>
                    <a:lnBlToTr>
                      <a:noFill/>
                    </a:lnBlToTr>
                    <a:solidFill>
                      <a:srgbClr val="FFDE9D"/>
                    </a:solidFill>
                  </a:tcPr>
                </a:tc>
                <a:tc>
                  <a:txBody>
                    <a:bodyPr/>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Unicode MS" charset="0"/>
                        </a:defRPr>
                      </a:lvl3pPr>
                      <a:lvl4pPr eaLnBrk="0" hangingPunct="0">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cs typeface="Arial Unicode MS" charset="0"/>
                        </a:defRPr>
                      </a:lvl4pPr>
                      <a:lvl5pPr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5pPr>
                      <a:lvl6pPr marL="25146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6pPr>
                      <a:lvl7pPr marL="29718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7pPr>
                      <a:lvl8pPr marL="34290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8pPr>
                      <a:lvl9pPr marL="3886200" indent="-228600" defTabSz="449263" eaLnBrk="0" fontAlgn="base" hangingPunct="0">
                        <a:spcBef>
                          <a:spcPts val="3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cs typeface="Arial Unicode MS" charset="0"/>
                        </a:defRPr>
                      </a:lvl9pPr>
                    </a:lstStyle>
                    <a:p>
                      <a:pPr marL="0" marR="0" lvl="0" indent="0" algn="l" defTabSz="449263" rtl="0" eaLnBrk="1" fontAlgn="base" latinLnBrk="0" hangingPunct="1">
                        <a:lnSpc>
                          <a:spcPct val="93000"/>
                        </a:lnSpc>
                        <a:spcBef>
                          <a:spcPts val="60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ca-ES" sz="2400" b="1" i="0" u="none" strike="noStrike" cap="none" normalizeH="0" baseline="0" smtClean="0">
                          <a:ln>
                            <a:noFill/>
                          </a:ln>
                          <a:solidFill>
                            <a:srgbClr val="000000"/>
                          </a:solidFill>
                          <a:effectLst/>
                          <a:latin typeface="Arial" charset="0"/>
                          <a:cs typeface="Arial Unicode MS" charset="0"/>
                        </a:rPr>
                        <a:t>“Poner el adelanto tecnológico al servicio del desarrollo humano”</a:t>
                      </a:r>
                    </a:p>
                  </a:txBody>
                  <a:tcPr marL="90000" marR="90000" marT="67968" marB="46800" horzOverflow="overflow">
                    <a:lnL w="12600" cap="flat" cmpd="sng" algn="ctr">
                      <a:solidFill>
                        <a:srgbClr val="CC3300"/>
                      </a:solidFill>
                      <a:prstDash val="solid"/>
                      <a:round/>
                      <a:headEnd type="none" w="med" len="med"/>
                      <a:tailEnd type="none" w="med" len="med"/>
                    </a:lnL>
                    <a:lnR w="12600" cap="flat" cmpd="sng" algn="ctr">
                      <a:solidFill>
                        <a:srgbClr val="CC3300"/>
                      </a:solidFill>
                      <a:prstDash val="solid"/>
                      <a:round/>
                      <a:headEnd type="none" w="med" len="med"/>
                      <a:tailEnd type="none" w="med" len="med"/>
                    </a:lnR>
                    <a:lnT w="12600" cap="flat" cmpd="sng" algn="ctr">
                      <a:solidFill>
                        <a:srgbClr val="CC3300"/>
                      </a:solidFill>
                      <a:prstDash val="solid"/>
                      <a:round/>
                      <a:headEnd type="none" w="med" len="med"/>
                      <a:tailEnd type="none" w="med" len="med"/>
                    </a:lnT>
                    <a:lnB w="12600" cap="flat" cmpd="sng" algn="ctr">
                      <a:solidFill>
                        <a:srgbClr val="CC33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l'Office">
  <a:themeElements>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l'Office">
      <a:majorFont>
        <a:latin typeface="Arial"/>
        <a:ea typeface=""/>
        <a:cs typeface="Arial Unicode MS"/>
      </a:majorFont>
      <a:minorFont>
        <a:latin typeface="Arial"/>
        <a:ea typeface=""/>
        <a:cs typeface="Arial Unicode MS"/>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a-ES" sz="1800" b="1"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a-ES" sz="1800" b="1"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l'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l'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l'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l'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l'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l'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l'Office">
  <a:themeElements>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l'Office">
      <a:majorFont>
        <a:latin typeface="Arial"/>
        <a:ea typeface=""/>
        <a:cs typeface="Arial Unicode MS"/>
      </a:majorFont>
      <a:minorFont>
        <a:latin typeface="Arial"/>
        <a:ea typeface=""/>
        <a:cs typeface="Arial Unicode MS"/>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a-ES" sz="1800" b="1"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ca-ES" sz="1800" b="1"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Tema de l'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l'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l'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l'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l'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l'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l'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l'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1765</Words>
  <Application>Microsoft Office PowerPoint</Application>
  <PresentationFormat>Presentació en pantalla (4:3)</PresentationFormat>
  <Paragraphs>270</Paragraphs>
  <Slides>33</Slides>
  <Notes>28</Notes>
  <HiddenSlides>0</HiddenSlides>
  <MMClips>0</MMClips>
  <ScaleCrop>false</ScaleCrop>
  <HeadingPairs>
    <vt:vector size="6" baseType="variant">
      <vt:variant>
        <vt:lpstr>Tipus de lletra utilitzats</vt:lpstr>
      </vt:variant>
      <vt:variant>
        <vt:i4>5</vt:i4>
      </vt:variant>
      <vt:variant>
        <vt:lpstr>Tema</vt:lpstr>
      </vt:variant>
      <vt:variant>
        <vt:i4>2</vt:i4>
      </vt:variant>
      <vt:variant>
        <vt:lpstr>Títols de les diapositives</vt:lpstr>
      </vt:variant>
      <vt:variant>
        <vt:i4>33</vt:i4>
      </vt:variant>
    </vt:vector>
  </HeadingPairs>
  <TitlesOfParts>
    <vt:vector size="40" baseType="lpstr">
      <vt:lpstr>Times New Roman</vt:lpstr>
      <vt:lpstr>Arial</vt:lpstr>
      <vt:lpstr>Arial Unicode MS</vt:lpstr>
      <vt:lpstr>Arial Black</vt:lpstr>
      <vt:lpstr>Wingdings</vt:lpstr>
      <vt:lpstr>Tema de l'Office</vt:lpstr>
      <vt:lpstr>Tema de l'Office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Enginyeria i Desenvolupament Humà: Energies Renovables</dc:title>
  <dc:creator>enrique velo</dc:creator>
  <cp:lastModifiedBy>UPC</cp:lastModifiedBy>
  <cp:revision>500</cp:revision>
  <cp:lastPrinted>1601-01-01T00:00:00Z</cp:lastPrinted>
  <dcterms:created xsi:type="dcterms:W3CDTF">2004-04-26T08:47:49Z</dcterms:created>
  <dcterms:modified xsi:type="dcterms:W3CDTF">2014-06-12T07:21:57Z</dcterms:modified>
</cp:coreProperties>
</file>