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79" r:id="rId5"/>
    <p:sldId id="274" r:id="rId6"/>
    <p:sldId id="280" r:id="rId7"/>
    <p:sldId id="275" r:id="rId8"/>
    <p:sldId id="281" r:id="rId9"/>
    <p:sldId id="276" r:id="rId10"/>
    <p:sldId id="282" r:id="rId11"/>
    <p:sldId id="277" r:id="rId12"/>
    <p:sldId id="292" r:id="rId13"/>
    <p:sldId id="293" r:id="rId14"/>
    <p:sldId id="278" r:id="rId15"/>
    <p:sldId id="283" r:id="rId16"/>
    <p:sldId id="290" r:id="rId17"/>
    <p:sldId id="291" r:id="rId18"/>
    <p:sldId id="289" r:id="rId19"/>
    <p:sldId id="286" r:id="rId20"/>
    <p:sldId id="284" r:id="rId21"/>
    <p:sldId id="28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01" autoAdjust="0"/>
    <p:restoredTop sz="94660"/>
  </p:normalViewPr>
  <p:slideViewPr>
    <p:cSldViewPr>
      <p:cViewPr>
        <p:scale>
          <a:sx n="86" d="100"/>
          <a:sy n="86" d="100"/>
        </p:scale>
        <p:origin x="-9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DB72F-17EB-4675-A62E-A27FE67A4F0C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EA97-2FF6-4AD9-926F-009ED68D4F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040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676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EA97-2FF6-4AD9-926F-009ED68D4FAA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F075-7C28-43AB-8DF0-41161C4945C3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B893-A542-4475-806F-D29C29AAA120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D390-983D-42C9-8122-1BEB36658F98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03D-647C-4CB6-8DFD-AC6F2BEBF89F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320A-8933-44D6-9041-71969BFD20B2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FFC-44CB-4877-A087-66F85C400C0C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70CA-5347-4E89-A223-E4C883849329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5F39-6973-4D98-B4E8-2619AE60664F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BCF0-C0E7-40AC-B257-726B3A18E773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A70-BED9-4A58-B187-D83F7DFCEF7F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7798-C19D-4F84-AF18-B4542E575E90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78A0-EAA9-4798-8DB2-70BD3B83FEC4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124B-B648-4D22-89B9-CEE0D2BDF2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ee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c.edu/rima/grups/giac" TargetMode="External"/><Relationship Id="rId4" Type="http://schemas.openxmlformats.org/officeDocument/2006/relationships/hyperlink" Target="http://www.aprenentatgeservei.org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portafoliplantilla/hom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xtec.cat/web/recursos/tecinformacio/portafoli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bistar.4teachers.org/" TargetMode="External"/><Relationship Id="rId5" Type="http://schemas.openxmlformats.org/officeDocument/2006/relationships/hyperlink" Target="http://www.xtec.cat/alfresco/d/d/workspace/SpacesStore/b526358e-1fe4-448d-bfbf-6f201b6598cf/Pautes%20per%20fer%20una%20r%C3%83%C2%83%C3%82%C2%BAbrica%20amb%20l'alumnat.pdf" TargetMode="External"/><Relationship Id="rId4" Type="http://schemas.openxmlformats.org/officeDocument/2006/relationships/hyperlink" Target="http://www.xtec.cat/web/curriculum/bancderubriques" TargetMode="External"/><Relationship Id="rId9" Type="http://schemas.openxmlformats.org/officeDocument/2006/relationships/hyperlink" Target="http://mahara.uji.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 descr="GDEEcolor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1928" y="5589240"/>
            <a:ext cx="1187518" cy="1152128"/>
          </a:xfrm>
          <a:prstGeom prst="rect">
            <a:avLst/>
          </a:prstGeom>
        </p:spPr>
      </p:pic>
      <p:sp>
        <p:nvSpPr>
          <p:cNvPr id="4" name="Ona 3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tge 4" descr="GDEEcolorH.png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323528" y="1462132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ca-ES" sz="2400" b="1" i="1" dirty="0" smtClean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Eines </a:t>
            </a:r>
            <a:r>
              <a:rPr lang="ca-ES" sz="2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i reflexions </a:t>
            </a:r>
            <a:endParaRPr lang="ca-ES" sz="2400" b="1" i="1" dirty="0" smtClean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ca-ES" sz="2400" b="1" i="1" dirty="0" smtClean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sobre </a:t>
            </a:r>
            <a:r>
              <a:rPr lang="ca-ES" sz="2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com incorporar l’educació pel desenvolupament </a:t>
            </a:r>
            <a:endParaRPr lang="ca-ES" sz="2400" b="1" i="1" dirty="0" smtClean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ca-ES" sz="2400" b="1" i="1" dirty="0" smtClean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 </a:t>
            </a:r>
            <a:r>
              <a:rPr lang="ca-ES" sz="2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l’aula de ciències i tecnologia</a:t>
            </a:r>
            <a:endParaRPr lang="es-ES" sz="2400" b="1" i="1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endParaRPr lang="en-US" sz="2000" b="1" i="1" dirty="0" smtClean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algn="ctr"/>
            <a:endParaRPr lang="en-US" sz="2000" b="1" i="1" dirty="0">
              <a:solidFill>
                <a:schemeClr val="accent3"/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endParaRPr lang="ca-ES" b="1" dirty="0" smtClean="0">
              <a:solidFill>
                <a:schemeClr val="accent1"/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ca-ES" b="1" dirty="0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Taller de secundària</a:t>
            </a:r>
            <a:endParaRPr lang="en-US" b="1" dirty="0" smtClean="0">
              <a:solidFill>
                <a:schemeClr val="accent1"/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Cécile </a:t>
            </a: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Barbeito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Thonon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Escola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Cultura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de Pau</a:t>
            </a:r>
            <a:endParaRPr lang="en-US" dirty="0">
              <a:solidFill>
                <a:schemeClr val="accent1"/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ca-ES" sz="2000" b="1" i="1" dirty="0">
                <a:solidFill>
                  <a:schemeClr val="accent3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	</a:t>
            </a:r>
          </a:p>
          <a:p>
            <a:pPr algn="ctr"/>
            <a:r>
              <a:rPr lang="en-GB" sz="2000" b="1" i="1" dirty="0" smtClean="0">
                <a:solidFill>
                  <a:schemeClr val="accent3"/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endParaRPr lang="en-GB" sz="2000" b="1" i="1" dirty="0">
              <a:solidFill>
                <a:schemeClr val="accent3"/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algn="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8" name="Picture 2" descr="Europian Un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3" y="5943892"/>
            <a:ext cx="1040135" cy="608515"/>
          </a:xfrm>
          <a:prstGeom prst="rect">
            <a:avLst/>
          </a:prstGeom>
          <a:noFill/>
        </p:spPr>
      </p:pic>
      <p:sp>
        <p:nvSpPr>
          <p:cNvPr id="2" name="QuadreDeText 1"/>
          <p:cNvSpPr txBox="1"/>
          <p:nvPr/>
        </p:nvSpPr>
        <p:spPr>
          <a:xfrm>
            <a:off x="3491880" y="612432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2"/>
              </a:rPr>
              <a:t>http://gdee.eu</a:t>
            </a:r>
            <a:r>
              <a:rPr lang="ca-ES" dirty="0" smtClean="0">
                <a:hlinkClick r:id="rId2"/>
              </a:rPr>
              <a:t>/</a:t>
            </a:r>
            <a:r>
              <a:rPr lang="ca-ES" dirty="0" smtClean="0"/>
              <a:t> 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86442" y="1412776"/>
            <a:ext cx="82809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en-US" cap="small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Continguts</a:t>
            </a:r>
            <a:r>
              <a:rPr lang="en-U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del </a:t>
            </a:r>
            <a:r>
              <a:rPr lang="en-US" cap="small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Currículum</a:t>
            </a:r>
            <a:r>
              <a:rPr lang="en-U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US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oficial</a:t>
            </a:r>
            <a:r>
              <a:rPr lang="en-U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– </a:t>
            </a:r>
            <a:r>
              <a:rPr lang="en-US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Competències</a:t>
            </a:r>
            <a:r>
              <a:rPr lang="en-U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US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bàsiques</a:t>
            </a:r>
            <a:endParaRPr lang="en-US" cap="small" dirty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Com incorporar l’Educació pel Desenvolupament a l’aula</a:t>
            </a:r>
            <a:endParaRPr lang="es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 descr="c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639137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78930" y="5857526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Font: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Departament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d’Educació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4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Metodologies</a:t>
            </a:r>
            <a:endParaRPr lang="en-U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229600" cy="33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932040" y="5733256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Font: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Competències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EpD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6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Metodologies</a:t>
            </a:r>
            <a:r>
              <a:rPr lang="en-U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: APS</a:t>
            </a:r>
            <a:endParaRPr lang="en-U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 err="1" smtClean="0">
                <a:latin typeface="Helvetica"/>
                <a:cs typeface="Arial" pitchFamily="34" charset="0"/>
              </a:rPr>
              <a:t>Elements</a:t>
            </a:r>
            <a:r>
              <a:rPr lang="es-ES" sz="2000" b="1" dirty="0" smtClean="0">
                <a:latin typeface="Helvetica"/>
                <a:cs typeface="Arial" pitchFamily="34" charset="0"/>
              </a:rPr>
              <a:t> </a:t>
            </a:r>
            <a:r>
              <a:rPr lang="es-ES" sz="2000" b="1" dirty="0" err="1" smtClean="0">
                <a:latin typeface="Helvetica"/>
                <a:cs typeface="Arial" pitchFamily="34" charset="0"/>
              </a:rPr>
              <a:t>bàsics</a:t>
            </a:r>
            <a:r>
              <a:rPr lang="es-ES" sz="2000" b="1" dirty="0" smtClean="0">
                <a:latin typeface="Helvetica"/>
                <a:cs typeface="Arial" pitchFamily="34" charset="0"/>
              </a:rPr>
              <a:t> de </a:t>
            </a:r>
            <a:r>
              <a:rPr lang="es-ES" sz="2000" b="1" dirty="0" err="1" smtClean="0">
                <a:latin typeface="Helvetica"/>
                <a:cs typeface="Arial" pitchFamily="34" charset="0"/>
              </a:rPr>
              <a:t>l‘Aprenentatge</a:t>
            </a:r>
            <a:r>
              <a:rPr lang="es-ES" sz="2000" b="1" dirty="0" smtClean="0">
                <a:latin typeface="Helvetica"/>
                <a:cs typeface="Arial" pitchFamily="34" charset="0"/>
              </a:rPr>
              <a:t> – </a:t>
            </a:r>
            <a:r>
              <a:rPr lang="es-ES" sz="2000" b="1" dirty="0" err="1" smtClean="0">
                <a:latin typeface="Helvetica"/>
                <a:cs typeface="Arial" pitchFamily="34" charset="0"/>
              </a:rPr>
              <a:t>Servei</a:t>
            </a:r>
            <a:r>
              <a:rPr lang="es-ES" sz="2000" b="1" dirty="0" smtClean="0">
                <a:latin typeface="Helvetica"/>
                <a:cs typeface="Arial" pitchFamily="34" charset="0"/>
              </a:rPr>
              <a:t> (APS)</a:t>
            </a:r>
            <a:r>
              <a:rPr lang="es-ES" sz="2000" dirty="0" smtClean="0">
                <a:latin typeface="Helvetica"/>
                <a:cs typeface="Arial" pitchFamily="34" charset="0"/>
              </a:rPr>
              <a:t>:</a:t>
            </a:r>
          </a:p>
          <a:p>
            <a:pPr>
              <a:buNone/>
            </a:pPr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 marL="1588" indent="20638">
              <a:buNone/>
            </a:pP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L'aprenentatge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servei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és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una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proposta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educativa que combina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processos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d'aprenentatge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i de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servei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comunitat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en un sol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projecte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ben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articulat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en el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qual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es formen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tot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treballant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sobre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necessitats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reals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l'entorn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amb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l'objectiu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millorar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-lo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588" indent="20638">
              <a:buNone/>
            </a:pPr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 marL="1588" indent="20638">
              <a:buNone/>
            </a:pP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L'aprenentatge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servei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és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900" dirty="0" err="1" smtClean="0">
                <a:latin typeface="Arial" pitchFamily="34" charset="0"/>
                <a:cs typeface="Arial" pitchFamily="34" charset="0"/>
              </a:rPr>
              <a:t>doncs</a:t>
            </a:r>
            <a:r>
              <a:rPr lang="es-ES" sz="19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sz="1900" b="1" dirty="0" err="1" smtClean="0">
                <a:latin typeface="Arial" pitchFamily="34" charset="0"/>
                <a:cs typeface="Arial" pitchFamily="34" charset="0"/>
              </a:rPr>
              <a:t>projecte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b="1" dirty="0" err="1" smtClean="0">
                <a:latin typeface="Arial" pitchFamily="34" charset="0"/>
                <a:cs typeface="Arial" pitchFamily="34" charset="0"/>
              </a:rPr>
              <a:t>educatiu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b="1" dirty="0" err="1" smtClean="0">
                <a:latin typeface="Arial" pitchFamily="34" charset="0"/>
                <a:cs typeface="Arial" pitchFamily="34" charset="0"/>
              </a:rPr>
              <a:t>amb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900" b="1" dirty="0" err="1" smtClean="0">
                <a:latin typeface="Arial" pitchFamily="34" charset="0"/>
                <a:cs typeface="Arial" pitchFamily="34" charset="0"/>
              </a:rPr>
              <a:t>utilitat</a:t>
            </a:r>
            <a:r>
              <a:rPr lang="es-ES" sz="1900" b="1" dirty="0" smtClean="0">
                <a:latin typeface="Arial" pitchFamily="34" charset="0"/>
                <a:cs typeface="Arial" pitchFamily="34" charset="0"/>
              </a:rPr>
              <a:t> social.</a:t>
            </a:r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servei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aprendre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col·laborar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en 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marc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reciprocitat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procés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d'adquisició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coneixements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competències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per a la vida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mètode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pedagogia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activa i reflexiva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xarxa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"partenaires" i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instàncies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connexió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suport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Activitats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amb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impacte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formatiu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 transformador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576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Metodologies</a:t>
            </a:r>
            <a:r>
              <a:rPr lang="en-U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: </a:t>
            </a:r>
            <a:r>
              <a:rPr lang="en-U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Aprenentatge</a:t>
            </a:r>
            <a:r>
              <a:rPr lang="en-U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U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cooperatiu</a:t>
            </a:r>
            <a:endParaRPr lang="en-U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Elements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bàsics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l'aprenentatge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cooperatiu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interdependència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positiva.</a:t>
            </a:r>
          </a:p>
          <a:p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promoure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cara a cara,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donar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responsabilitat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 cada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estudiant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grup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desenvolupar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habilitats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grup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 les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relacions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interpersonals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reflexió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sobre 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treball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grup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Tècniques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Full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giratori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puzzle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6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Principis</a:t>
            </a:r>
            <a:r>
              <a:rPr lang="en-GB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per </a:t>
            </a: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avaluar</a:t>
            </a:r>
            <a:r>
              <a:rPr lang="en-GB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l’Educació</a:t>
            </a:r>
            <a:r>
              <a:rPr lang="en-GB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pel</a:t>
            </a:r>
            <a:r>
              <a:rPr lang="en-GB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Desenvolupament</a:t>
            </a: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L'avaluació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per competències és una forma d'aprendre: </a:t>
            </a:r>
            <a:endParaRPr lang="ca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Avaluació qualificadora-acreditativa ≠ Avaluació formativa o formadora </a:t>
            </a:r>
          </a:p>
          <a:p>
            <a:pPr marL="265113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Requereix possibilitat de millorar el que no s’ha fet bé.</a:t>
            </a:r>
          </a:p>
          <a:p>
            <a:pPr marL="265113"/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L'alumnat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d’auto-avaluar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el seu procés: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Aprenentatge autònom, i control del propi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procés d'aprenentatge.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Requereix conèixer els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objectius d'aprenentatge de cada curs i de cada activitat, i ser conscients dels coneixements de partida (mitjançant avaluacions inicials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actituds importen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: Atès que l'educació per al desenvolupament incita l'alumnat a implicar-se en la transformació de l'entorn, l'avaluació de les actituds pren una especial rellevància.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Avaluació</a:t>
            </a:r>
            <a:endParaRPr lang="ca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Eines</a:t>
            </a:r>
            <a:r>
              <a:rPr lang="en-GB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per </a:t>
            </a: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avaluar</a:t>
            </a:r>
            <a:r>
              <a:rPr lang="en-GB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l’Educació</a:t>
            </a:r>
            <a:r>
              <a:rPr lang="en-GB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pel</a:t>
            </a:r>
            <a:r>
              <a:rPr lang="en-GB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GB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Desenvolupament</a:t>
            </a: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Portafoli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rúbrica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matriu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d’observació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Avaluació</a:t>
            </a:r>
            <a:endParaRPr lang="ca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 descr="https://encrypted-tbn3.gstatic.com/images?q=tbn:ANd9GcRwi4ExR8Zs-y6xnNkIah2xRAinC6UM2VbNLVGg-TcKbHd1n8J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645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gura 1: Rúbrica de evaluación del aprendizaje temprano de la fluidez lectora (©Víctor Solís. The Magellan International School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196" y="2999579"/>
            <a:ext cx="2810065" cy="35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triz de competencias expresada por los expertos para la categoría docente de Instructor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5423"/>
            <a:ext cx="51244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0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Algunes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eines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útils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; sobre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Metodologia</a:t>
            </a:r>
            <a:endParaRPr lang="ca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500034" y="1785926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APS - Centre promotor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d’Aprenentatge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servei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4"/>
              </a:rPr>
              <a:t>http://www.aprenentatgeservei.org/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GIAC -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Grup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d’Interès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l’Aprenentetge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Cooperatiu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5"/>
              </a:rPr>
              <a:t>https://www.upc.edu/rima/grups/giac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3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Algunes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eines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útils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: sobre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Avaluació</a:t>
            </a:r>
            <a:endParaRPr lang="ca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571472" y="1500174"/>
            <a:ext cx="7929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Arial" pitchFamily="34" charset="0"/>
                <a:cs typeface="Arial" pitchFamily="34" charset="0"/>
              </a:rPr>
              <a:t>Rúbriques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Banc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Rúbriques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 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4"/>
              </a:rPr>
              <a:t>http://www.xtec.cat/web/curriculum/bancderubriques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· Pautes per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una rúbrica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amb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l'alumnat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 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5"/>
              </a:rPr>
              <a:t>://www.xtec.cat/alfresco/d/d/workspace/SpacesStore/b526358e-1fe4-448d-bfbf-6f201b6598cf/Pautes%20per%20fer%20una%20r%C3%83%C2%83%C3%82%C2%BAbrica%20amb%20l%27alumnat.pdf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Programa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informàtic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per a crear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rúbriques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6"/>
              </a:rPr>
              <a:t>: 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6"/>
              </a:rPr>
              <a:t>http://rubistar.4teachers.org/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  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dirty="0" err="1" smtClean="0">
                <a:latin typeface="Arial" pitchFamily="34" charset="0"/>
                <a:cs typeface="Arial" pitchFamily="34" charset="0"/>
              </a:rPr>
              <a:t>Portafolis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Xtec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Portafolis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digitals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7"/>
              </a:rPr>
              <a:t>http://www.xtec.cat/web/recursos/tecinformacio/portafolis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Plantilles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d’e-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portafoli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pàgines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d’internet que permet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crear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portafoli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digital. 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8"/>
              </a:rPr>
              <a:t>https://sites.google.com/site/portafoliplantilla/home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9"/>
              </a:rPr>
              <a:t>http://mahara.uji.es/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latin typeface="Arial" pitchFamily="34" charset="0"/>
                <a:cs typeface="Arial" pitchFamily="34" charset="0"/>
              </a:rPr>
              <a:t>Treball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projectes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 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443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1763688" y="1412776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pt-BR" dirty="0" err="1" smtClean="0">
                <a:latin typeface="Arial" pitchFamily="34" charset="0"/>
                <a:cs typeface="Arial" pitchFamily="34" charset="0"/>
              </a:rPr>
              <a:t>Col·lecció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Quaderns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Internacionals</a:t>
            </a:r>
            <a:r>
              <a:rPr lang="pt-BR" dirty="0">
                <a:latin typeface="Arial" pitchFamily="34" charset="0"/>
                <a:cs typeface="Arial" pitchFamily="34" charset="0"/>
              </a:rPr>
              <a:t> de Tecnologia per al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Desenvolupament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Humà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Enginyers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sense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fronteres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Cooperació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per al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desenvolupament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l’aula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Col·lecció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ESFeres</a:t>
            </a:r>
            <a:r>
              <a:rPr lang="es-ES" dirty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Estudis</a:t>
            </a:r>
            <a:r>
              <a:rPr lang="es-ES" dirty="0">
                <a:latin typeface="Arial" pitchFamily="34" charset="0"/>
                <a:cs typeface="Arial" pitchFamily="34" charset="0"/>
              </a:rPr>
              <a:t>. Número 1.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Integració</a:t>
            </a:r>
            <a:r>
              <a:rPr lang="es-ES" dirty="0">
                <a:latin typeface="Arial" pitchFamily="34" charset="0"/>
                <a:cs typeface="Arial" pitchFamily="34" charset="0"/>
              </a:rPr>
              <a:t> de la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Tecnologia</a:t>
            </a:r>
            <a:r>
              <a:rPr lang="es-ES" dirty="0">
                <a:latin typeface="Arial" pitchFamily="34" charset="0"/>
                <a:cs typeface="Arial" pitchFamily="34" charset="0"/>
              </a:rPr>
              <a:t> per al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Desenvolupament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Humà</a:t>
            </a:r>
            <a:r>
              <a:rPr lang="es-ES" dirty="0"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l'Ensenyament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Secundari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Obligatori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Contes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la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Colla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Pessigolla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sobre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Supermercats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Aliments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transgènics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Algunes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eines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útils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: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Materials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d’Interès</a:t>
            </a:r>
            <a:endParaRPr lang="ca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Libro Cooperación para el desarrollo en el aula. Casos aplicados de tecnología para el desarrollo human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564"/>
            <a:ext cx="1296144" cy="18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43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Algunes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eines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útils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: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Bancs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de Recursos</a:t>
            </a:r>
            <a:endParaRPr lang="ca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42" y="1340768"/>
            <a:ext cx="376476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743" y="4230616"/>
            <a:ext cx="4001839" cy="23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231" y="1325769"/>
            <a:ext cx="4328864" cy="269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11" y="4227934"/>
            <a:ext cx="2929877" cy="241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36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2000" cap="small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etica" panose="020B0604020202020204" pitchFamily="34" charset="0"/>
                  <a:ea typeface="Verdana" pitchFamily="34" charset="0"/>
                  <a:cs typeface="Helvetica" panose="020B0604020202020204" pitchFamily="34" charset="0"/>
                </a:rPr>
                <a:t>Objectius del taller</a:t>
              </a:r>
              <a:endPara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8" name="Contenidor de text 15"/>
          <p:cNvSpPr txBox="1">
            <a:spLocks/>
          </p:cNvSpPr>
          <p:nvPr/>
        </p:nvSpPr>
        <p:spPr>
          <a:xfrm>
            <a:off x="467544" y="1556792"/>
            <a:ext cx="8136904" cy="374871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007BC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>
              <a:spcBef>
                <a:spcPct val="20000"/>
              </a:spcBef>
              <a:buClr>
                <a:srgbClr val="AA2B1E"/>
              </a:buClr>
              <a:buSzPct val="85000"/>
              <a:buFont typeface="Courier New" panose="02070309020205020404" pitchFamily="49" charset="0"/>
              <a:buChar char="o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Motivar al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professorat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secundària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introduir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l’EpD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en la tasca educativa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AA2B1E"/>
              </a:buClr>
              <a:buSzPct val="85000"/>
              <a:buFont typeface="Courier New" panose="02070309020205020404" pitchFamily="49" charset="0"/>
              <a:buChar char="o"/>
            </a:pPr>
            <a:endParaRPr lang="ca-E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AA2B1E"/>
              </a:buClr>
              <a:buSzPct val="85000"/>
              <a:buFont typeface="Courier New" panose="02070309020205020404" pitchFamily="49" charset="0"/>
              <a:buChar char="o"/>
            </a:pPr>
            <a:r>
              <a:rPr lang="ca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Explorar </a:t>
            </a:r>
            <a:r>
              <a:rPr lang="ca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possibilitats que ofereix el currículum de secundària per a promoure l’Educació </a:t>
            </a:r>
            <a:r>
              <a:rPr lang="ca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  <a:p>
            <a:pPr>
              <a:spcBef>
                <a:spcPct val="20000"/>
              </a:spcBef>
              <a:buClr>
                <a:srgbClr val="AA2B1E"/>
              </a:buClr>
              <a:buSzPct val="85000"/>
            </a:pPr>
            <a:endParaRPr lang="ca-ES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AA2B1E"/>
              </a:buClr>
              <a:buSzPct val="85000"/>
              <a:buFont typeface="Courier New" panose="02070309020205020404" pitchFamily="49" charset="0"/>
              <a:buChar char="o"/>
            </a:pPr>
            <a:r>
              <a:rPr lang="ca-E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Facilitar </a:t>
            </a:r>
            <a:r>
              <a:rPr lang="ca-E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l’elaboració d’unitats didàctiques d’educació global</a:t>
            </a:r>
            <a:endParaRPr lang="es-ES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endParaRPr lang="en-US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sz="1600" cap="smal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GB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Algunes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eines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útils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: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Programacions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didàctiques</a:t>
            </a:r>
            <a:endParaRPr lang="ca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64" y="1529955"/>
            <a:ext cx="8224192" cy="49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26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Algunes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eines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útils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: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Projecte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s-ES" sz="2000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Educatiu</a:t>
            </a:r>
            <a:r>
              <a:rPr lang="es-ES" sz="20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de Centre</a:t>
            </a:r>
            <a:endParaRPr lang="ca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30" name="Picture 6" descr="http://ecx.images-amazon.com/images/I/41WDEHreOVL.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3400425" cy="47625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30" y="1357298"/>
            <a:ext cx="4643470" cy="33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500438"/>
            <a:ext cx="4772929" cy="37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443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539552" y="8326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No tinc temps: </a:t>
            </a:r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r>
              <a:rPr lang="ca-E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el </a:t>
            </a:r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currículum és massa ajustat per a afegir continguts </a:t>
            </a:r>
            <a:r>
              <a:rPr lang="ca-ES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d’EpD</a:t>
            </a:r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endParaRPr lang="ca-ES" cap="small" dirty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r>
              <a:rPr lang="ca-E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Mites i realitats que dificulten incorporar </a:t>
            </a:r>
            <a:r>
              <a:rPr lang="ca-ES" sz="2000" cap="smal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l’EpD</a:t>
            </a:r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a l’Escola</a:t>
            </a:r>
            <a:endParaRPr lang="es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8" name="Picture 4" descr="http://www.marcapropia.net/imagesblog/ali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02749"/>
            <a:ext cx="2664296" cy="3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57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539552" y="8326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r>
              <a:rPr lang="ca-E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No </a:t>
            </a:r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tinc temps: el currículum és massa ajustat per a afegir continguts </a:t>
            </a:r>
            <a:r>
              <a:rPr lang="ca-ES" cap="small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d’EpD</a:t>
            </a:r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: </a:t>
            </a:r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endParaRPr lang="ca-ES" cap="small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ca-ES" cap="small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Alguns continguts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l’EpD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estan recollits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al currículum oficial de forma transversal.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Educar per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l’EpD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implica necessàriament afegir continguts. </a:t>
            </a:r>
          </a:p>
          <a:p>
            <a:pPr lvl="0"/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Molt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sovint, també, es pot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treballar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EpD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només tractant continguts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determinats, sinó també: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Mitjançant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utilitzada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Mitjançant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l’actitud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Mites i realitats que dificulten incorporar </a:t>
            </a:r>
            <a:r>
              <a:rPr lang="ca-ES" sz="2000" cap="smal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l’EpD</a:t>
            </a:r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a l’Escola</a:t>
            </a:r>
            <a:endParaRPr lang="es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4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Estic sol/a: El síndrome del professor </a:t>
            </a:r>
            <a:r>
              <a:rPr lang="ca-E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Quixot  </a:t>
            </a:r>
          </a:p>
          <a:p>
            <a:pPr lvl="0"/>
            <a:endParaRPr lang="ca-ES" cap="small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Mites i realitats que dificulten incorporar </a:t>
            </a:r>
            <a:r>
              <a:rPr lang="ca-ES" sz="2000" cap="smal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l’EpD</a:t>
            </a:r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a l’Escola</a:t>
            </a:r>
            <a:endParaRPr lang="es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2" name="Picture 4" descr="«Don Quijote combatiendo en el retablo de maese Pedro». Grabado de Francisco Mumanet (Madrid, 1777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01660"/>
            <a:ext cx="2511102" cy="37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leer.es/files/2011/04/quijote-go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204" y="2145250"/>
            <a:ext cx="2803350" cy="40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3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Estic sol/a: El síndrome del professor Quixot:  </a:t>
            </a:r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endParaRPr lang="ca-ES" cap="small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tirar endavant propostes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d’EpD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quan ningú més del claustre hi creu? 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Diferents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nivells d’implicació, des de l’activitat puntual, al projecte educatiu de centre. 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No espantar els companys, guanyar-se els inspectors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Mites i realitats que dificulten incorporar </a:t>
            </a:r>
            <a:r>
              <a:rPr lang="ca-ES" sz="2000" cap="smal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l’EpD</a:t>
            </a:r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a l’Escola</a:t>
            </a:r>
            <a:endParaRPr lang="es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4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EpD</a:t>
            </a:r>
            <a:r>
              <a:rPr lang="ca-E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prêt-à-porter? </a:t>
            </a:r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r>
              <a:rPr lang="ca-E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Les </a:t>
            </a:r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propostes educatives de les </a:t>
            </a:r>
            <a:r>
              <a:rPr lang="ca-ES" cap="small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ONGs</a:t>
            </a:r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no m’ajuden </a:t>
            </a:r>
            <a:r>
              <a:rPr lang="ca-E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massa </a:t>
            </a:r>
          </a:p>
          <a:p>
            <a:pPr lvl="0"/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Mites i realitats que dificulten incorporar </a:t>
            </a:r>
            <a:r>
              <a:rPr lang="ca-ES" sz="2000" cap="smal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l’EpD</a:t>
            </a:r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a l’Escola</a:t>
            </a:r>
            <a:endParaRPr lang="es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 descr="https://encrypted-tbn2.gstatic.com/images?q=tbn:ANd9GcSXndEuRMsd4jmAiql5gDwjXQLG7AyVBa8mHtin2WSpnxsHXi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889" y="2226744"/>
            <a:ext cx="2431909" cy="39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03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cap="small" dirty="0" err="1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EpD</a:t>
            </a:r>
            <a:r>
              <a:rPr lang="ca-E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prêt-à-porter? </a:t>
            </a:r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r>
              <a:rPr lang="ca-ES" cap="small" dirty="0" smtClean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Les </a:t>
            </a:r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propostes educatives de les </a:t>
            </a:r>
            <a:r>
              <a:rPr lang="ca-ES" cap="small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ONGs</a:t>
            </a:r>
            <a:r>
              <a:rPr lang="ca-E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no m’ajuden massa: </a:t>
            </a:r>
            <a:endParaRPr lang="ca-ES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pPr lvl="0"/>
            <a:endParaRPr lang="ca-ES" cap="small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Fins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 quin punt són adequats els materials de les ONG per ser incorporat a l’aula? 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didàctics: </a:t>
            </a:r>
          </a:p>
          <a:p>
            <a:pPr marL="742950" lvl="1" indent="-285750">
              <a:buFontTx/>
              <a:buChar char="-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Sobresaturació de materials. </a:t>
            </a:r>
          </a:p>
          <a:p>
            <a:pPr marL="742950" lvl="1" indent="-285750">
              <a:buFontTx/>
              <a:buChar char="-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Solapaments i buits temàtics; </a:t>
            </a:r>
          </a:p>
          <a:p>
            <a:pPr marL="742950" lvl="1" indent="-285750">
              <a:buFontTx/>
              <a:buChar char="-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Aproximació generalista (totes les assignatures) / Acotada? </a:t>
            </a:r>
          </a:p>
          <a:p>
            <a:pPr marL="742950" lvl="1" indent="-285750">
              <a:buFontTx/>
              <a:buChar char="-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insuficientment pautat /Material massa mastegat?</a:t>
            </a:r>
          </a:p>
          <a:p>
            <a:pPr marL="285750" lvl="0" indent="-285750">
              <a:buFontTx/>
              <a:buChar char="-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 professorat: </a:t>
            </a:r>
          </a:p>
          <a:p>
            <a:pPr marL="742950" lvl="1" indent="-285750">
              <a:buFontTx/>
              <a:buChar char="-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 inicial /no?</a:t>
            </a:r>
          </a:p>
          <a:p>
            <a:pPr marL="742950" lvl="1" indent="-285750">
              <a:buFontTx/>
              <a:buChar char="-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Acompanyament a l’aula /autonomia?</a:t>
            </a:r>
          </a:p>
          <a:p>
            <a:pPr marL="285750" lvl="0" indent="-285750">
              <a:buFontTx/>
              <a:buChar char="-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Mites i realitats que dificulten incorporar </a:t>
            </a:r>
            <a:r>
              <a:rPr lang="ca-ES" sz="2000" cap="smal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l’EpD</a:t>
            </a:r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a l’Escola</a:t>
            </a:r>
            <a:endParaRPr lang="es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331640" y="6356350"/>
            <a:ext cx="7355160" cy="365125"/>
          </a:xfrm>
        </p:spPr>
        <p:txBody>
          <a:bodyPr/>
          <a:lstStyle/>
          <a:p>
            <a:fld id="{6539124B-B648-4D22-89B9-CEE0D2BDF2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607663" y="5949280"/>
            <a:ext cx="7803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Fonts: </a:t>
            </a:r>
            <a:r>
              <a:rPr lang="ca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Truñó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ca-ES" sz="1400" dirty="0" err="1">
                <a:latin typeface="Arial" panose="020B0604020202020204" pitchFamily="34" charset="0"/>
                <a:cs typeface="Arial" panose="020B0604020202020204" pitchFamily="34" charset="0"/>
              </a:rPr>
              <a:t>Zabala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Diagnòstic sobre l’ús dels recursos d’educació per al desenvolupament de les ONGD entre el professorat de </a:t>
            </a:r>
            <a:r>
              <a:rPr lang="ca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FCONGD. </a:t>
            </a:r>
          </a:p>
          <a:p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projecte “Competències i </a:t>
            </a:r>
            <a:r>
              <a:rPr lang="ca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EpD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8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a 9"/>
          <p:cNvSpPr/>
          <p:nvPr/>
        </p:nvSpPr>
        <p:spPr>
          <a:xfrm>
            <a:off x="0" y="-315416"/>
            <a:ext cx="9144000" cy="1274440"/>
          </a:xfrm>
          <a:prstGeom prst="wav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 3"/>
          <p:cNvGrpSpPr/>
          <p:nvPr/>
        </p:nvGrpSpPr>
        <p:grpSpPr>
          <a:xfrm>
            <a:off x="467544" y="66110"/>
            <a:ext cx="8136904" cy="1130642"/>
            <a:chOff x="467544" y="138118"/>
            <a:chExt cx="8136904" cy="1130642"/>
          </a:xfrm>
        </p:grpSpPr>
        <p:cxnSp>
          <p:nvCxnSpPr>
            <p:cNvPr id="5" name="Connector recte 4"/>
            <p:cNvCxnSpPr/>
            <p:nvPr/>
          </p:nvCxnSpPr>
          <p:spPr>
            <a:xfrm>
              <a:off x="467544" y="1268760"/>
              <a:ext cx="8136904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QuadreDeText 5"/>
            <p:cNvSpPr txBox="1"/>
            <p:nvPr/>
          </p:nvSpPr>
          <p:spPr>
            <a:xfrm>
              <a:off x="467544" y="138118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3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Global Dimension in Engineering Education</a:t>
              </a:r>
              <a:endParaRPr lang="en-GB" sz="16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arrodonit 6"/>
            <p:cNvSpPr/>
            <p:nvPr/>
          </p:nvSpPr>
          <p:spPr>
            <a:xfrm>
              <a:off x="467544" y="908720"/>
              <a:ext cx="8136904" cy="2160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cap="small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</p:grpSp>
      <p:pic>
        <p:nvPicPr>
          <p:cNvPr id="11" name="Imatge 10" descr="GDEEcolo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2651" y="-27384"/>
            <a:ext cx="2921837" cy="79200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395536" y="1412776"/>
            <a:ext cx="82809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endParaRPr lang="en-GB" cap="small" dirty="0" smtClean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en-US" cap="small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Continguts</a:t>
            </a:r>
            <a:r>
              <a:rPr lang="en-U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US" cap="small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d’Educació</a:t>
            </a:r>
            <a:r>
              <a:rPr lang="en-U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US" cap="small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pel</a:t>
            </a:r>
            <a:r>
              <a:rPr lang="en-US" cap="small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en-US" cap="small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desenvolupament</a:t>
            </a:r>
            <a:endParaRPr lang="en-US" cap="small" dirty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5675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19944" y="892438"/>
            <a:ext cx="813690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a-ES" sz="20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Com incorporar l’Educació pel Desenvolupament a l’aula</a:t>
            </a:r>
            <a:endParaRPr lang="es-ES" sz="2000" cap="small" dirty="0">
              <a:solidFill>
                <a:schemeClr val="tx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24B-B648-4D22-89B9-CEE0D2BDF2C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423" y="2557211"/>
            <a:ext cx="8588065" cy="29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932040" y="5733256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Font: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Competències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EpD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6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962</Words>
  <Application>Microsoft Office PowerPoint</Application>
  <PresentationFormat>Presentación en pantalla (4:3)</PresentationFormat>
  <Paragraphs>254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l'Office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UPC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 Giné</dc:creator>
  <cp:lastModifiedBy>P.Barbeito</cp:lastModifiedBy>
  <cp:revision>175</cp:revision>
  <dcterms:created xsi:type="dcterms:W3CDTF">2013-09-16T23:44:45Z</dcterms:created>
  <dcterms:modified xsi:type="dcterms:W3CDTF">2014-07-09T09:26:07Z</dcterms:modified>
</cp:coreProperties>
</file>